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8" r:id="rId23"/>
    <p:sldId id="277" r:id="rId24"/>
    <p:sldId id="275" r:id="rId25"/>
  </p:sldIdLst>
  <p:sldSz cx="7562850" cy="10688638"/>
  <p:notesSz cx="10688638" cy="7562850"/>
  <p:embeddedFontLst>
    <p:embeddedFont>
      <p:font typeface="Poppins Bold" panose="00000800000000000000" pitchFamily="2" charset="0"/>
      <p:bold r:id="rId27"/>
    </p:embeddedFont>
    <p:embeddedFont>
      <p:font typeface="Poppins Light" panose="00000400000000000000" pitchFamily="2" charset="0"/>
      <p:regular r:id="rId28"/>
      <p:italic r:id="rId29"/>
    </p:embeddedFont>
    <p:embeddedFont>
      <p:font typeface="Raleway Medium"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48" d="100"/>
          <a:sy n="48" d="100"/>
        </p:scale>
        <p:origin x="203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27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030303"/>
          </a:solidFill>
          <a:ln/>
        </p:spPr>
      </p:sp>
      <p:sp>
        <p:nvSpPr>
          <p:cNvPr id="3" name="Shape 1"/>
          <p:cNvSpPr/>
          <p:nvPr/>
        </p:nvSpPr>
        <p:spPr>
          <a:xfrm>
            <a:off x="0" y="0"/>
            <a:ext cx="7562026" cy="10689336"/>
          </a:xfrm>
          <a:prstGeom prst="rect">
            <a:avLst/>
          </a:prstGeom>
          <a:solidFill>
            <a:srgbClr val="030303"/>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71.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0.png"/><Relationship Id="rId2" Type="http://schemas.openxmlformats.org/officeDocument/2006/relationships/notesSlide" Target="../notesSlides/notesSlide20.xml"/><Relationship Id="rId16" Type="http://schemas.openxmlformats.org/officeDocument/2006/relationships/image" Target="../media/image43.svg"/><Relationship Id="rId1" Type="http://schemas.openxmlformats.org/officeDocument/2006/relationships/slideLayout" Target="../slideLayouts/slideLayout22.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42.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2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73.svg"/></Relationships>
</file>

<file path=ppt/slides/_rels/slide2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36.png"/><Relationship Id="rId7"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37.sv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5BECF3A6-9AE5-AE7F-E34F-5C2680753D89}"/>
              </a:ext>
            </a:extLst>
          </p:cNvPr>
          <p:cNvSpPr/>
          <p:nvPr/>
        </p:nvSpPr>
        <p:spPr>
          <a:xfrm>
            <a:off x="854222" y="2921682"/>
            <a:ext cx="6486669" cy="1685196"/>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Xcentra: The Borderless Digital Finance Platform</a:t>
            </a:r>
          </a:p>
          <a:p>
            <a:pPr marL="0" indent="0" algn="l">
              <a:lnSpc>
                <a:spcPts val="3350"/>
              </a:lnSpc>
              <a:buNone/>
            </a:pPr>
            <a:endParaRPr lang="en-US" sz="2650" b="1" dirty="0">
              <a:solidFill>
                <a:srgbClr val="E8AC03"/>
              </a:solidFill>
              <a:latin typeface="Poppins Bold" pitchFamily="34" charset="0"/>
              <a:ea typeface="Poppins Bold" pitchFamily="34" charset="-122"/>
              <a:cs typeface="Poppins Bold" pitchFamily="34" charset="-120"/>
            </a:endParaRPr>
          </a:p>
          <a:p>
            <a:pPr marL="0" indent="0" algn="l">
              <a:lnSpc>
                <a:spcPts val="3350"/>
              </a:lnSpc>
              <a:buNone/>
            </a:pPr>
            <a:r>
              <a:rPr lang="en-US" sz="2400" dirty="0">
                <a:solidFill>
                  <a:schemeClr val="bg1"/>
                </a:solidFill>
                <a:latin typeface="Raleway Medium" pitchFamily="2" charset="0"/>
                <a:cs typeface="Poppins Bold" pitchFamily="34" charset="-120"/>
              </a:rPr>
              <a:t>Whitepaper 1.0</a:t>
            </a:r>
            <a:endParaRPr lang="en-US" sz="2400" dirty="0">
              <a:solidFill>
                <a:schemeClr val="bg1"/>
              </a:solidFill>
              <a:latin typeface="Raleway Medium" pitchFamily="2" charset="0"/>
            </a:endParaRPr>
          </a:p>
        </p:txBody>
      </p:sp>
      <p:pic>
        <p:nvPicPr>
          <p:cNvPr id="6" name="Picture 5">
            <a:extLst>
              <a:ext uri="{FF2B5EF4-FFF2-40B4-BE49-F238E27FC236}">
                <a16:creationId xmlns:a16="http://schemas.microsoft.com/office/drawing/2014/main" id="{7CF474B6-A37B-8105-CEF2-156E91F7CAAE}"/>
              </a:ext>
            </a:extLst>
          </p:cNvPr>
          <p:cNvPicPr>
            <a:picLocks noChangeAspect="1"/>
          </p:cNvPicPr>
          <p:nvPr/>
        </p:nvPicPr>
        <p:blipFill>
          <a:blip r:embed="rId2"/>
          <a:stretch>
            <a:fillRect/>
          </a:stretch>
        </p:blipFill>
        <p:spPr>
          <a:xfrm>
            <a:off x="747542" y="429394"/>
            <a:ext cx="2296741" cy="1257191"/>
          </a:xfrm>
          <a:prstGeom prst="rect">
            <a:avLst/>
          </a:prstGeom>
        </p:spPr>
      </p:pic>
      <p:pic>
        <p:nvPicPr>
          <p:cNvPr id="8" name="Picture 7">
            <a:extLst>
              <a:ext uri="{FF2B5EF4-FFF2-40B4-BE49-F238E27FC236}">
                <a16:creationId xmlns:a16="http://schemas.microsoft.com/office/drawing/2014/main" id="{5616277D-68BD-3C00-6CE5-C11116562CB9}"/>
              </a:ext>
            </a:extLst>
          </p:cNvPr>
          <p:cNvPicPr>
            <a:picLocks noChangeAspect="1"/>
          </p:cNvPicPr>
          <p:nvPr/>
        </p:nvPicPr>
        <p:blipFill>
          <a:blip r:embed="rId3"/>
          <a:srcRect t="10138" r="31074" b="6544"/>
          <a:stretch>
            <a:fillRect/>
          </a:stretch>
        </p:blipFill>
        <p:spPr>
          <a:xfrm>
            <a:off x="1648607" y="5181600"/>
            <a:ext cx="4572000" cy="4632960"/>
          </a:xfrm>
          <a:prstGeom prst="rect">
            <a:avLst/>
          </a:prstGeom>
        </p:spPr>
      </p:pic>
    </p:spTree>
    <p:extLst>
      <p:ext uri="{BB962C8B-B14F-4D97-AF65-F5344CB8AC3E}">
        <p14:creationId xmlns:p14="http://schemas.microsoft.com/office/powerpoint/2010/main" val="57748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37679" y="422475"/>
            <a:ext cx="4938558"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How Xcentra Fights Inflation</a:t>
            </a:r>
            <a:endParaRPr lang="en-US" sz="2650" dirty="0"/>
          </a:p>
        </p:txBody>
      </p:sp>
      <p:sp>
        <p:nvSpPr>
          <p:cNvPr id="3" name="Text 1"/>
          <p:cNvSpPr/>
          <p:nvPr/>
        </p:nvSpPr>
        <p:spPr>
          <a:xfrm>
            <a:off x="537679" y="1156469"/>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Inflation erodes savings, wages, and long-term financial planning. Xcentra introduces mechanisms that help users preserve value and maintain financial resilience in unstable economic environments.</a:t>
            </a:r>
            <a:endParaRPr lang="en-US" sz="120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79" y="2066468"/>
            <a:ext cx="384074" cy="384074"/>
          </a:xfrm>
          <a:prstGeom prst="rect">
            <a:avLst/>
          </a:prstGeom>
        </p:spPr>
      </p:pic>
      <p:sp>
        <p:nvSpPr>
          <p:cNvPr id="5" name="Text 2"/>
          <p:cNvSpPr/>
          <p:nvPr/>
        </p:nvSpPr>
        <p:spPr>
          <a:xfrm>
            <a:off x="537679" y="2642548"/>
            <a:ext cx="278285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Stablecoin Capital Preservation</a:t>
            </a:r>
            <a:endParaRPr lang="en-US" sz="1300" dirty="0"/>
          </a:p>
        </p:txBody>
      </p:sp>
      <p:sp>
        <p:nvSpPr>
          <p:cNvPr id="6" name="Text 3"/>
          <p:cNvSpPr/>
          <p:nvPr/>
        </p:nvSpPr>
        <p:spPr>
          <a:xfrm>
            <a:off x="537679" y="2948035"/>
            <a:ext cx="3147301"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Users can hold working capital in USD-pegged stablecoins instead of volatile local currencies, providing relative stability in purchasing power compared to high-inflation environments.</a:t>
            </a:r>
            <a:endParaRPr lang="en-US" sz="120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6986" y="2066468"/>
            <a:ext cx="384074" cy="384074"/>
          </a:xfrm>
          <a:prstGeom prst="rect">
            <a:avLst/>
          </a:prstGeom>
        </p:spPr>
      </p:pic>
      <p:sp>
        <p:nvSpPr>
          <p:cNvPr id="8" name="Text 4"/>
          <p:cNvSpPr/>
          <p:nvPr/>
        </p:nvSpPr>
        <p:spPr>
          <a:xfrm>
            <a:off x="3876986" y="2642548"/>
            <a:ext cx="2149053"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On-Demand Conversion</a:t>
            </a:r>
            <a:endParaRPr lang="en-US" sz="1300" dirty="0"/>
          </a:p>
        </p:txBody>
      </p:sp>
      <p:sp>
        <p:nvSpPr>
          <p:cNvPr id="9" name="Text 5"/>
          <p:cNvSpPr/>
          <p:nvPr/>
        </p:nvSpPr>
        <p:spPr>
          <a:xfrm>
            <a:off x="3876986" y="2948035"/>
            <a:ext cx="3147362"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Instead of converting entire balances into local currency, users convert only what is needed — preserving remaining capital in digital dollars and maintaining greater control over currency exposure. This reduces forced currency risk.</a:t>
            </a:r>
            <a:endParaRPr lang="en-US" sz="120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679" y="4729632"/>
            <a:ext cx="384074" cy="384074"/>
          </a:xfrm>
          <a:prstGeom prst="rect">
            <a:avLst/>
          </a:prstGeom>
        </p:spPr>
      </p:pic>
      <p:sp>
        <p:nvSpPr>
          <p:cNvPr id="11" name="Text 6"/>
          <p:cNvSpPr/>
          <p:nvPr/>
        </p:nvSpPr>
        <p:spPr>
          <a:xfrm>
            <a:off x="537679" y="5305713"/>
            <a:ext cx="2856214"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USD Access in Emerging Markets</a:t>
            </a:r>
            <a:endParaRPr lang="en-US" sz="1300" dirty="0"/>
          </a:p>
        </p:txBody>
      </p:sp>
      <p:sp>
        <p:nvSpPr>
          <p:cNvPr id="12" name="Text 7"/>
          <p:cNvSpPr/>
          <p:nvPr/>
        </p:nvSpPr>
        <p:spPr>
          <a:xfrm>
            <a:off x="537679" y="5611200"/>
            <a:ext cx="3147301"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Traditional USD bank access may require residency, high balances, or offshore accounts. Xcentra's roadmap introduces USD-denominated virtual accounts, direct global deposit capability, and accessible digital dollar infrastructure — democratizing access to USD liquidity.</a:t>
            </a:r>
            <a:endParaRPr lang="en-US" sz="120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6986" y="4729632"/>
            <a:ext cx="384074" cy="384074"/>
          </a:xfrm>
          <a:prstGeom prst="rect">
            <a:avLst/>
          </a:prstGeom>
        </p:spPr>
      </p:pic>
      <p:sp>
        <p:nvSpPr>
          <p:cNvPr id="14" name="Text 8"/>
          <p:cNvSpPr/>
          <p:nvPr/>
        </p:nvSpPr>
        <p:spPr>
          <a:xfrm>
            <a:off x="3876986" y="5305713"/>
            <a:ext cx="3147362" cy="426722"/>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Value Storage vs. Local Currency Risk</a:t>
            </a:r>
            <a:endParaRPr lang="en-US" sz="1300" dirty="0"/>
          </a:p>
        </p:txBody>
      </p:sp>
      <p:sp>
        <p:nvSpPr>
          <p:cNvPr id="15" name="Text 9"/>
          <p:cNvSpPr/>
          <p:nvPr/>
        </p:nvSpPr>
        <p:spPr>
          <a:xfrm>
            <a:off x="3876986" y="5824561"/>
            <a:ext cx="3147362"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By allowing users to store value in stablecoins and spend globally, Xcentra provides reduced exposure to rapid devaluation, greater predictability in financial planning, and improved cross-border purchasing power — supporting financial resilience in uncertain economies.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19524" y="408198"/>
            <a:ext cx="4042406" cy="412321"/>
          </a:xfrm>
          <a:prstGeom prst="rect">
            <a:avLst/>
          </a:prstGeom>
          <a:noFill/>
          <a:ln/>
        </p:spPr>
        <p:txBody>
          <a:bodyPr wrap="none" lIns="0" tIns="0" rIns="0" bIns="0" rtlCol="0" anchor="t"/>
          <a:lstStyle/>
          <a:p>
            <a:pPr marL="0" indent="0" algn="l">
              <a:lnSpc>
                <a:spcPts val="3200"/>
              </a:lnSpc>
              <a:buNone/>
            </a:pPr>
            <a:r>
              <a:rPr lang="en-US" sz="2550" b="1" dirty="0">
                <a:solidFill>
                  <a:srgbClr val="E8AC03"/>
                </a:solidFill>
                <a:latin typeface="Poppins Bold" pitchFamily="34" charset="0"/>
                <a:ea typeface="Poppins Bold" pitchFamily="34" charset="-122"/>
                <a:cs typeface="Poppins Bold" pitchFamily="34" charset="-120"/>
              </a:rPr>
              <a:t>Competitive Landscape</a:t>
            </a:r>
            <a:endParaRPr lang="en-US" sz="2550" dirty="0"/>
          </a:p>
        </p:txBody>
      </p:sp>
      <p:sp>
        <p:nvSpPr>
          <p:cNvPr id="3" name="Text 1"/>
          <p:cNvSpPr/>
          <p:nvPr/>
        </p:nvSpPr>
        <p:spPr>
          <a:xfrm>
            <a:off x="519524" y="1107298"/>
            <a:ext cx="6522978" cy="9336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Xcentra operates at the intersection of banking, fintech, and crypto infrastructure — occupying a unique position that no single competitor fully addresses. Rather than competing directly as a bank or an exchange, Xcentra owns the white space between digital asset liquidity, traditional financial rails, and merchant payment ecosystems.</a:t>
            </a:r>
            <a:endParaRPr lang="en-US" sz="1150" dirty="0"/>
          </a:p>
        </p:txBody>
      </p:sp>
      <p:sp>
        <p:nvSpPr>
          <p:cNvPr id="4" name="Shape 2"/>
          <p:cNvSpPr/>
          <p:nvPr/>
        </p:nvSpPr>
        <p:spPr>
          <a:xfrm>
            <a:off x="519524" y="2202288"/>
            <a:ext cx="6522978" cy="6410672"/>
          </a:xfrm>
          <a:prstGeom prst="roundRect">
            <a:avLst>
              <a:gd name="adj" fmla="val 3473"/>
            </a:avLst>
          </a:prstGeom>
          <a:noFill/>
          <a:ln w="7877">
            <a:solidFill>
              <a:srgbClr val="FFFFFF">
                <a:alpha val="24000"/>
              </a:srgbClr>
            </a:solidFill>
            <a:prstDash val="solid"/>
          </a:ln>
        </p:spPr>
      </p:sp>
      <p:sp>
        <p:nvSpPr>
          <p:cNvPr id="5" name="Shape 3"/>
          <p:cNvSpPr/>
          <p:nvPr/>
        </p:nvSpPr>
        <p:spPr>
          <a:xfrm>
            <a:off x="527401" y="2210165"/>
            <a:ext cx="6507223" cy="413367"/>
          </a:xfrm>
          <a:prstGeom prst="rect">
            <a:avLst/>
          </a:prstGeom>
          <a:solidFill>
            <a:srgbClr val="FFFFFF">
              <a:alpha val="4000"/>
            </a:srgbClr>
          </a:solidFill>
          <a:ln/>
        </p:spPr>
      </p:sp>
      <p:sp>
        <p:nvSpPr>
          <p:cNvPr id="6" name="Text 4"/>
          <p:cNvSpPr/>
          <p:nvPr/>
        </p:nvSpPr>
        <p:spPr>
          <a:xfrm>
            <a:off x="675899" y="2300137"/>
            <a:ext cx="1132713" cy="233423"/>
          </a:xfrm>
          <a:prstGeom prst="rect">
            <a:avLst/>
          </a:prstGeom>
          <a:noFill/>
          <a:ln/>
        </p:spPr>
        <p:txBody>
          <a:bodyPr wrap="none" lIns="0" tIns="0" rIns="0" bIns="0" rtlCol="0" anchor="t"/>
          <a:lstStyle/>
          <a:p>
            <a:pPr marL="0" indent="0" algn="l">
              <a:lnSpc>
                <a:spcPts val="1800"/>
              </a:lnSpc>
              <a:buNone/>
            </a:pPr>
            <a:r>
              <a:rPr lang="en-US" sz="1150" b="1" dirty="0">
                <a:solidFill>
                  <a:srgbClr val="D7D4CC"/>
                </a:solidFill>
                <a:latin typeface="Raleway Medium" pitchFamily="34" charset="0"/>
                <a:ea typeface="Raleway Medium" pitchFamily="34" charset="-122"/>
                <a:cs typeface="Raleway Medium" pitchFamily="34" charset="-120"/>
              </a:rPr>
              <a:t>Competitor</a:t>
            </a:r>
            <a:endParaRPr lang="en-US" sz="1150" dirty="0"/>
          </a:p>
        </p:txBody>
      </p:sp>
      <p:sp>
        <p:nvSpPr>
          <p:cNvPr id="7" name="Text 5"/>
          <p:cNvSpPr/>
          <p:nvPr/>
        </p:nvSpPr>
        <p:spPr>
          <a:xfrm>
            <a:off x="2109421" y="2300137"/>
            <a:ext cx="2236995" cy="233423"/>
          </a:xfrm>
          <a:prstGeom prst="rect">
            <a:avLst/>
          </a:prstGeom>
          <a:noFill/>
          <a:ln/>
        </p:spPr>
        <p:txBody>
          <a:bodyPr wrap="none" lIns="0" tIns="0" rIns="0" bIns="0" rtlCol="0" anchor="t"/>
          <a:lstStyle/>
          <a:p>
            <a:pPr marL="0" indent="0" algn="l">
              <a:lnSpc>
                <a:spcPts val="1800"/>
              </a:lnSpc>
              <a:buNone/>
            </a:pPr>
            <a:r>
              <a:rPr lang="en-US" sz="1150" b="1" dirty="0">
                <a:solidFill>
                  <a:srgbClr val="D7D4CC"/>
                </a:solidFill>
                <a:latin typeface="Raleway Medium" pitchFamily="34" charset="0"/>
                <a:ea typeface="Raleway Medium" pitchFamily="34" charset="-122"/>
                <a:cs typeface="Raleway Medium" pitchFamily="34" charset="-120"/>
              </a:rPr>
              <a:t>Strengths</a:t>
            </a:r>
            <a:endParaRPr lang="en-US" sz="1150" dirty="0"/>
          </a:p>
        </p:txBody>
      </p:sp>
      <p:sp>
        <p:nvSpPr>
          <p:cNvPr id="8" name="Text 6"/>
          <p:cNvSpPr/>
          <p:nvPr/>
        </p:nvSpPr>
        <p:spPr>
          <a:xfrm>
            <a:off x="4647226" y="2300137"/>
            <a:ext cx="2238964" cy="233423"/>
          </a:xfrm>
          <a:prstGeom prst="rect">
            <a:avLst/>
          </a:prstGeom>
          <a:noFill/>
          <a:ln/>
        </p:spPr>
        <p:txBody>
          <a:bodyPr wrap="none" lIns="0" tIns="0" rIns="0" bIns="0" rtlCol="0" anchor="t"/>
          <a:lstStyle/>
          <a:p>
            <a:pPr marL="0" indent="0" algn="l">
              <a:lnSpc>
                <a:spcPts val="1800"/>
              </a:lnSpc>
              <a:buNone/>
            </a:pPr>
            <a:r>
              <a:rPr lang="en-US" sz="1150" b="1" dirty="0">
                <a:solidFill>
                  <a:srgbClr val="D7D4CC"/>
                </a:solidFill>
                <a:latin typeface="Raleway Medium" pitchFamily="34" charset="0"/>
                <a:ea typeface="Raleway Medium" pitchFamily="34" charset="-122"/>
                <a:cs typeface="Raleway Medium" pitchFamily="34" charset="-120"/>
              </a:rPr>
              <a:t>Limitations</a:t>
            </a:r>
            <a:endParaRPr lang="en-US" sz="1150" dirty="0"/>
          </a:p>
        </p:txBody>
      </p:sp>
      <p:sp>
        <p:nvSpPr>
          <p:cNvPr id="9" name="Shape 7"/>
          <p:cNvSpPr/>
          <p:nvPr/>
        </p:nvSpPr>
        <p:spPr>
          <a:xfrm>
            <a:off x="527401" y="2623532"/>
            <a:ext cx="6507223" cy="1113637"/>
          </a:xfrm>
          <a:prstGeom prst="rect">
            <a:avLst/>
          </a:prstGeom>
          <a:solidFill>
            <a:srgbClr val="000000">
              <a:alpha val="4000"/>
            </a:srgbClr>
          </a:solidFill>
          <a:ln/>
        </p:spPr>
      </p:sp>
      <p:sp>
        <p:nvSpPr>
          <p:cNvPr id="10" name="Text 8"/>
          <p:cNvSpPr/>
          <p:nvPr/>
        </p:nvSpPr>
        <p:spPr>
          <a:xfrm>
            <a:off x="675899" y="2713505"/>
            <a:ext cx="1132713"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Traditional Banks</a:t>
            </a:r>
            <a:endParaRPr lang="en-US" sz="1150" dirty="0"/>
          </a:p>
        </p:txBody>
      </p:sp>
      <p:sp>
        <p:nvSpPr>
          <p:cNvPr id="11" name="Text 9"/>
          <p:cNvSpPr/>
          <p:nvPr/>
        </p:nvSpPr>
        <p:spPr>
          <a:xfrm>
            <a:off x="2109421" y="2713505"/>
            <a:ext cx="2236995"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Regulatory trust, established infrastructure</a:t>
            </a:r>
            <a:endParaRPr lang="en-US" sz="1150" dirty="0"/>
          </a:p>
        </p:txBody>
      </p:sp>
      <p:sp>
        <p:nvSpPr>
          <p:cNvPr id="12" name="Text 10"/>
          <p:cNvSpPr/>
          <p:nvPr/>
        </p:nvSpPr>
        <p:spPr>
          <a:xfrm>
            <a:off x="4647226" y="2713505"/>
            <a:ext cx="2238964" cy="9336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Geographic restrictions, slow cross-border services, limited digital asset integration, high compliance barriers</a:t>
            </a:r>
            <a:endParaRPr lang="en-US" sz="1150" dirty="0"/>
          </a:p>
        </p:txBody>
      </p:sp>
      <p:sp>
        <p:nvSpPr>
          <p:cNvPr id="13" name="Shape 11"/>
          <p:cNvSpPr/>
          <p:nvPr/>
        </p:nvSpPr>
        <p:spPr>
          <a:xfrm>
            <a:off x="527401" y="3737169"/>
            <a:ext cx="6507223" cy="1113637"/>
          </a:xfrm>
          <a:prstGeom prst="rect">
            <a:avLst/>
          </a:prstGeom>
          <a:solidFill>
            <a:srgbClr val="FFFFFF">
              <a:alpha val="4000"/>
            </a:srgbClr>
          </a:solidFill>
          <a:ln/>
        </p:spPr>
      </p:sp>
      <p:sp>
        <p:nvSpPr>
          <p:cNvPr id="14" name="Text 12"/>
          <p:cNvSpPr/>
          <p:nvPr/>
        </p:nvSpPr>
        <p:spPr>
          <a:xfrm>
            <a:off x="675899" y="3827141"/>
            <a:ext cx="1132713"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Wise / Payoneer</a:t>
            </a:r>
            <a:endParaRPr lang="en-US" sz="1150" dirty="0"/>
          </a:p>
        </p:txBody>
      </p:sp>
      <p:sp>
        <p:nvSpPr>
          <p:cNvPr id="15" name="Text 13"/>
          <p:cNvSpPr/>
          <p:nvPr/>
        </p:nvSpPr>
        <p:spPr>
          <a:xfrm>
            <a:off x="2109421" y="3827141"/>
            <a:ext cx="2236995"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Efficient cross-border transfers, multi-currency accounts</a:t>
            </a:r>
            <a:endParaRPr lang="en-US" sz="1150" dirty="0"/>
          </a:p>
        </p:txBody>
      </p:sp>
      <p:sp>
        <p:nvSpPr>
          <p:cNvPr id="16" name="Text 14"/>
          <p:cNvSpPr/>
          <p:nvPr/>
        </p:nvSpPr>
        <p:spPr>
          <a:xfrm>
            <a:off x="4647226" y="3827141"/>
            <a:ext cx="2238964" cy="9336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Limited crypto-native integration, no direct stablecoin treasury management, dependent on banking rails</a:t>
            </a:r>
            <a:endParaRPr lang="en-US" sz="1150" dirty="0"/>
          </a:p>
        </p:txBody>
      </p:sp>
      <p:sp>
        <p:nvSpPr>
          <p:cNvPr id="17" name="Shape 15"/>
          <p:cNvSpPr/>
          <p:nvPr/>
        </p:nvSpPr>
        <p:spPr>
          <a:xfrm>
            <a:off x="527401" y="4850806"/>
            <a:ext cx="6507223" cy="880214"/>
          </a:xfrm>
          <a:prstGeom prst="rect">
            <a:avLst/>
          </a:prstGeom>
          <a:solidFill>
            <a:srgbClr val="000000">
              <a:alpha val="4000"/>
            </a:srgbClr>
          </a:solidFill>
          <a:ln/>
        </p:spPr>
      </p:sp>
      <p:sp>
        <p:nvSpPr>
          <p:cNvPr id="18" name="Text 16"/>
          <p:cNvSpPr/>
          <p:nvPr/>
        </p:nvSpPr>
        <p:spPr>
          <a:xfrm>
            <a:off x="675899" y="4940778"/>
            <a:ext cx="1132713"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Crypto Exchanges</a:t>
            </a:r>
            <a:endParaRPr lang="en-US" sz="1150" dirty="0"/>
          </a:p>
        </p:txBody>
      </p:sp>
      <p:sp>
        <p:nvSpPr>
          <p:cNvPr id="19" name="Text 17"/>
          <p:cNvSpPr/>
          <p:nvPr/>
        </p:nvSpPr>
        <p:spPr>
          <a:xfrm>
            <a:off x="2109421" y="4940778"/>
            <a:ext cx="2236995"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High liquidity, on/off-ramp capabilities</a:t>
            </a:r>
            <a:endParaRPr lang="en-US" sz="1150" dirty="0"/>
          </a:p>
        </p:txBody>
      </p:sp>
      <p:sp>
        <p:nvSpPr>
          <p:cNvPr id="20" name="Text 18"/>
          <p:cNvSpPr/>
          <p:nvPr/>
        </p:nvSpPr>
        <p:spPr>
          <a:xfrm>
            <a:off x="4647226" y="4940778"/>
            <a:ext cx="2238964" cy="700269"/>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Built for trading, not daily financial management; limited real-world spending integration</a:t>
            </a:r>
            <a:endParaRPr lang="en-US" sz="1150" dirty="0"/>
          </a:p>
        </p:txBody>
      </p:sp>
      <p:sp>
        <p:nvSpPr>
          <p:cNvPr id="21" name="Shape 19"/>
          <p:cNvSpPr/>
          <p:nvPr/>
        </p:nvSpPr>
        <p:spPr>
          <a:xfrm>
            <a:off x="527401" y="5731019"/>
            <a:ext cx="6507223" cy="880214"/>
          </a:xfrm>
          <a:prstGeom prst="rect">
            <a:avLst/>
          </a:prstGeom>
          <a:solidFill>
            <a:srgbClr val="FFFFFF">
              <a:alpha val="4000"/>
            </a:srgbClr>
          </a:solidFill>
          <a:ln/>
        </p:spPr>
      </p:sp>
      <p:sp>
        <p:nvSpPr>
          <p:cNvPr id="22" name="Text 20"/>
          <p:cNvSpPr/>
          <p:nvPr/>
        </p:nvSpPr>
        <p:spPr>
          <a:xfrm>
            <a:off x="675899" y="5820991"/>
            <a:ext cx="1132713"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Crypto Debit Cards</a:t>
            </a:r>
            <a:endParaRPr lang="en-US" sz="1150" dirty="0"/>
          </a:p>
        </p:txBody>
      </p:sp>
      <p:sp>
        <p:nvSpPr>
          <p:cNvPr id="23" name="Text 21"/>
          <p:cNvSpPr/>
          <p:nvPr/>
        </p:nvSpPr>
        <p:spPr>
          <a:xfrm>
            <a:off x="2109421" y="5820991"/>
            <a:ext cx="2236995" cy="233423"/>
          </a:xfrm>
          <a:prstGeom prst="rect">
            <a:avLst/>
          </a:prstGeom>
          <a:noFill/>
          <a:ln/>
        </p:spPr>
        <p:txBody>
          <a:bodyPr wrap="non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Crypto spending functionality</a:t>
            </a:r>
            <a:endParaRPr lang="en-US" sz="1150" dirty="0"/>
          </a:p>
        </p:txBody>
      </p:sp>
      <p:sp>
        <p:nvSpPr>
          <p:cNvPr id="24" name="Text 22"/>
          <p:cNvSpPr/>
          <p:nvPr/>
        </p:nvSpPr>
        <p:spPr>
          <a:xfrm>
            <a:off x="4647226" y="5820991"/>
            <a:ext cx="2238964" cy="700269"/>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Limited to card usage only, no broader payout infrastructure, no USD IBAN ecosystem</a:t>
            </a:r>
            <a:endParaRPr lang="en-US" sz="1150" dirty="0"/>
          </a:p>
        </p:txBody>
      </p:sp>
      <p:sp>
        <p:nvSpPr>
          <p:cNvPr id="25" name="Shape 23"/>
          <p:cNvSpPr/>
          <p:nvPr/>
        </p:nvSpPr>
        <p:spPr>
          <a:xfrm>
            <a:off x="527401" y="6611233"/>
            <a:ext cx="6507223" cy="1113637"/>
          </a:xfrm>
          <a:prstGeom prst="rect">
            <a:avLst/>
          </a:prstGeom>
          <a:solidFill>
            <a:srgbClr val="000000">
              <a:alpha val="4000"/>
            </a:srgbClr>
          </a:solidFill>
          <a:ln/>
        </p:spPr>
      </p:sp>
      <p:sp>
        <p:nvSpPr>
          <p:cNvPr id="26" name="Text 24"/>
          <p:cNvSpPr/>
          <p:nvPr/>
        </p:nvSpPr>
        <p:spPr>
          <a:xfrm>
            <a:off x="675899" y="6701205"/>
            <a:ext cx="1132713" cy="466846"/>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Stablecoin Wallets</a:t>
            </a:r>
            <a:endParaRPr lang="en-US" sz="1150" dirty="0"/>
          </a:p>
        </p:txBody>
      </p:sp>
      <p:sp>
        <p:nvSpPr>
          <p:cNvPr id="27" name="Text 25"/>
          <p:cNvSpPr/>
          <p:nvPr/>
        </p:nvSpPr>
        <p:spPr>
          <a:xfrm>
            <a:off x="2109421" y="6701205"/>
            <a:ext cx="2236995" cy="233423"/>
          </a:xfrm>
          <a:prstGeom prst="rect">
            <a:avLst/>
          </a:prstGeom>
          <a:noFill/>
          <a:ln/>
        </p:spPr>
        <p:txBody>
          <a:bodyPr wrap="non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Asset storage and transfer</a:t>
            </a:r>
            <a:endParaRPr lang="en-US" sz="1150" dirty="0"/>
          </a:p>
        </p:txBody>
      </p:sp>
      <p:sp>
        <p:nvSpPr>
          <p:cNvPr id="28" name="Text 26"/>
          <p:cNvSpPr/>
          <p:nvPr/>
        </p:nvSpPr>
        <p:spPr>
          <a:xfrm>
            <a:off x="4647226" y="6701205"/>
            <a:ext cx="2238964" cy="9336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No regulated card infrastructure, no fiat integration layer, no banking-grade payout systems</a:t>
            </a:r>
            <a:endParaRPr lang="en-US" sz="1150" dirty="0"/>
          </a:p>
        </p:txBody>
      </p:sp>
      <p:sp>
        <p:nvSpPr>
          <p:cNvPr id="29" name="Shape 27"/>
          <p:cNvSpPr/>
          <p:nvPr/>
        </p:nvSpPr>
        <p:spPr>
          <a:xfrm>
            <a:off x="527401" y="7724869"/>
            <a:ext cx="6507223" cy="880214"/>
          </a:xfrm>
          <a:prstGeom prst="rect">
            <a:avLst/>
          </a:prstGeom>
          <a:solidFill>
            <a:srgbClr val="FFFFFF">
              <a:alpha val="4000"/>
            </a:srgbClr>
          </a:solidFill>
          <a:ln/>
        </p:spPr>
      </p:sp>
      <p:sp>
        <p:nvSpPr>
          <p:cNvPr id="30" name="Text 28"/>
          <p:cNvSpPr/>
          <p:nvPr/>
        </p:nvSpPr>
        <p:spPr>
          <a:xfrm>
            <a:off x="675899" y="7814842"/>
            <a:ext cx="1132713" cy="233423"/>
          </a:xfrm>
          <a:prstGeom prst="rect">
            <a:avLst/>
          </a:prstGeom>
          <a:noFill/>
          <a:ln/>
        </p:spPr>
        <p:txBody>
          <a:bodyPr wrap="none" lIns="0" tIns="0" rIns="0" bIns="0" rtlCol="0" anchor="t"/>
          <a:lstStyle/>
          <a:p>
            <a:pPr marL="0" indent="0" algn="l">
              <a:lnSpc>
                <a:spcPts val="1800"/>
              </a:lnSpc>
              <a:buNone/>
            </a:pPr>
            <a:r>
              <a:rPr lang="en-US" sz="1150" b="1" dirty="0">
                <a:solidFill>
                  <a:srgbClr val="E8AC03"/>
                </a:solidFill>
                <a:latin typeface="Raleway Medium" pitchFamily="34" charset="0"/>
                <a:ea typeface="Raleway Medium" pitchFamily="34" charset="-122"/>
                <a:cs typeface="Raleway Medium" pitchFamily="34" charset="-120"/>
              </a:rPr>
              <a:t>Xcentra</a:t>
            </a:r>
            <a:endParaRPr lang="en-US" sz="1150" dirty="0"/>
          </a:p>
        </p:txBody>
      </p:sp>
      <p:sp>
        <p:nvSpPr>
          <p:cNvPr id="31" name="Text 29"/>
          <p:cNvSpPr/>
          <p:nvPr/>
        </p:nvSpPr>
        <p:spPr>
          <a:xfrm>
            <a:off x="2109421" y="7814842"/>
            <a:ext cx="2236995" cy="700269"/>
          </a:xfrm>
          <a:prstGeom prst="rect">
            <a:avLst/>
          </a:prstGeom>
          <a:noFill/>
          <a:ln/>
        </p:spPr>
        <p:txBody>
          <a:bodyPr wrap="square" lIns="0" tIns="0" rIns="0" bIns="0" rtlCol="0" anchor="t"/>
          <a:lstStyle/>
          <a:p>
            <a:pPr marL="0" indent="0" algn="l">
              <a:lnSpc>
                <a:spcPts val="1800"/>
              </a:lnSpc>
              <a:buNone/>
            </a:pPr>
            <a:r>
              <a:rPr lang="en-US" sz="1150" b="1" dirty="0">
                <a:solidFill>
                  <a:srgbClr val="D7D4CC"/>
                </a:solidFill>
                <a:latin typeface="Raleway Medium" pitchFamily="34" charset="0"/>
                <a:ea typeface="Raleway Medium" pitchFamily="34" charset="-122"/>
                <a:cs typeface="Raleway Medium" pitchFamily="34" charset="-120"/>
              </a:rPr>
              <a:t>Full-stack: cards + payouts + USD accounts + merchant ecosystem</a:t>
            </a:r>
            <a:endParaRPr lang="en-US" sz="1150" dirty="0"/>
          </a:p>
        </p:txBody>
      </p:sp>
      <p:sp>
        <p:nvSpPr>
          <p:cNvPr id="32" name="Text 30"/>
          <p:cNvSpPr/>
          <p:nvPr/>
        </p:nvSpPr>
        <p:spPr>
          <a:xfrm>
            <a:off x="4647226" y="7814842"/>
            <a:ext cx="2238964" cy="700269"/>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Emerging platform — scaling infrastructure and regulatory coverage</a:t>
            </a:r>
            <a:endParaRPr lang="en-US" sz="1150" dirty="0"/>
          </a:p>
        </p:txBody>
      </p:sp>
      <p:sp>
        <p:nvSpPr>
          <p:cNvPr id="33" name="Shape 31"/>
          <p:cNvSpPr/>
          <p:nvPr/>
        </p:nvSpPr>
        <p:spPr>
          <a:xfrm>
            <a:off x="519524" y="8774258"/>
            <a:ext cx="6522978" cy="850613"/>
          </a:xfrm>
          <a:prstGeom prst="roundRect">
            <a:avLst>
              <a:gd name="adj" fmla="val 26176"/>
            </a:avLst>
          </a:prstGeom>
          <a:solidFill>
            <a:srgbClr val="4C3801"/>
          </a:solidFill>
          <a:ln/>
        </p:spPr>
      </p:sp>
      <p:pic>
        <p:nvPicPr>
          <p:cNvPr id="34" name="Image 0" descr="preencoded.png"/>
          <p:cNvPicPr>
            <a:picLocks noChangeAspect="1"/>
          </p:cNvPicPr>
          <p:nvPr/>
        </p:nvPicPr>
        <p:blipFill>
          <a:blip r:embed="rId3"/>
          <a:stretch>
            <a:fillRect/>
          </a:stretch>
        </p:blipFill>
        <p:spPr>
          <a:xfrm>
            <a:off x="667960" y="8995311"/>
            <a:ext cx="185544" cy="148436"/>
          </a:xfrm>
          <a:prstGeom prst="rect">
            <a:avLst/>
          </a:prstGeom>
        </p:spPr>
      </p:pic>
      <p:sp>
        <p:nvSpPr>
          <p:cNvPr id="35" name="Text 32"/>
          <p:cNvSpPr/>
          <p:nvPr/>
        </p:nvSpPr>
        <p:spPr>
          <a:xfrm>
            <a:off x="1001940" y="8954756"/>
            <a:ext cx="5892127" cy="466846"/>
          </a:xfrm>
          <a:prstGeom prst="rect">
            <a:avLst/>
          </a:prstGeom>
          <a:noFill/>
          <a:ln/>
        </p:spPr>
        <p:txBody>
          <a:bodyPr wrap="square" lIns="0" tIns="0" rIns="0" bIns="0" rtlCol="0" anchor="t"/>
          <a:lstStyle/>
          <a:p>
            <a:pPr marL="0" indent="0" algn="l">
              <a:lnSpc>
                <a:spcPts val="1800"/>
              </a:lnSpc>
              <a:buNone/>
            </a:pPr>
            <a:r>
              <a:rPr lang="en-US" sz="1150" b="1" dirty="0">
                <a:solidFill>
                  <a:srgbClr val="FFFFFF"/>
                </a:solidFill>
                <a:latin typeface="Raleway Medium" pitchFamily="34" charset="0"/>
                <a:ea typeface="Raleway Medium" pitchFamily="34" charset="-122"/>
                <a:cs typeface="Raleway Medium" pitchFamily="34" charset="-120"/>
              </a:rPr>
              <a:t>Xcentra's positioning:</a:t>
            </a:r>
            <a:r>
              <a:rPr lang="en-US" sz="1150" dirty="0">
                <a:solidFill>
                  <a:srgbClr val="FFFFFF"/>
                </a:solidFill>
                <a:latin typeface="Raleway Medium" pitchFamily="34" charset="0"/>
                <a:ea typeface="Raleway Medium" pitchFamily="34" charset="-122"/>
                <a:cs typeface="Raleway Medium" pitchFamily="34" charset="-120"/>
              </a:rPr>
              <a:t> It connects digital dollars to global commerce — bridging the gap that others operate around, not through.</a:t>
            </a:r>
            <a:endParaRPr lang="en-US" sz="1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37679" y="422475"/>
            <a:ext cx="3414017"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Revenue Model</a:t>
            </a:r>
            <a:endParaRPr lang="en-US" sz="2650" dirty="0"/>
          </a:p>
        </p:txBody>
      </p:sp>
      <p:sp>
        <p:nvSpPr>
          <p:cNvPr id="3" name="Text 1"/>
          <p:cNvSpPr/>
          <p:nvPr/>
        </p:nvSpPr>
        <p:spPr>
          <a:xfrm>
            <a:off x="537679" y="1156469"/>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Xcentra's revenue model is diversified across infrastructure layers, ensuring long-term operational sustainability as the platform scales from card spending into payouts, accounts, and merchant ecosystems.</a:t>
            </a:r>
            <a:endParaRPr lang="en-US" sz="1200" dirty="0"/>
          </a:p>
        </p:txBody>
      </p:sp>
      <p:sp>
        <p:nvSpPr>
          <p:cNvPr id="4" name="Shape 2"/>
          <p:cNvSpPr/>
          <p:nvPr/>
        </p:nvSpPr>
        <p:spPr>
          <a:xfrm>
            <a:off x="427091" y="2066468"/>
            <a:ext cx="3277089" cy="6487906"/>
          </a:xfrm>
          <a:prstGeom prst="roundRect">
            <a:avLst>
              <a:gd name="adj" fmla="val 11251"/>
            </a:avLst>
          </a:prstGeom>
          <a:solidFill>
            <a:srgbClr val="E8AC03"/>
          </a:solidFill>
          <a:ln/>
        </p:spPr>
      </p:sp>
      <p:sp>
        <p:nvSpPr>
          <p:cNvPr id="5" name="Text 3"/>
          <p:cNvSpPr/>
          <p:nvPr/>
        </p:nvSpPr>
        <p:spPr>
          <a:xfrm>
            <a:off x="580695" y="2220073"/>
            <a:ext cx="2260626" cy="213361"/>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Poppins Bold" pitchFamily="34" charset="0"/>
                <a:ea typeface="Poppins Bold" pitchFamily="34" charset="-122"/>
                <a:cs typeface="Poppins Bold" pitchFamily="34" charset="-120"/>
              </a:rPr>
              <a:t>Current Revenue Streams</a:t>
            </a:r>
            <a:endParaRPr lang="en-US" sz="1300" dirty="0"/>
          </a:p>
        </p:txBody>
      </p:sp>
      <p:sp>
        <p:nvSpPr>
          <p:cNvPr id="6" name="Text 4"/>
          <p:cNvSpPr/>
          <p:nvPr/>
        </p:nvSpPr>
        <p:spPr>
          <a:xfrm>
            <a:off x="580695" y="2606240"/>
            <a:ext cx="153605" cy="192006"/>
          </a:xfrm>
          <a:prstGeom prst="rect">
            <a:avLst/>
          </a:prstGeom>
          <a:noFill/>
          <a:ln/>
        </p:spPr>
        <p:txBody>
          <a:bodyPr wrap="none" lIns="0" tIns="0" rIns="0" bIns="0" rtlCol="0" anchor="t"/>
          <a:lstStyle/>
          <a:p>
            <a:pPr marL="0" indent="0" algn="l">
              <a:lnSpc>
                <a:spcPts val="1900"/>
              </a:lnSpc>
              <a:buNone/>
            </a:pPr>
            <a:r>
              <a:rPr lang="en-US" sz="1200" dirty="0">
                <a:solidFill>
                  <a:srgbClr val="000000"/>
                </a:solidFill>
                <a:latin typeface="Poppins Light" pitchFamily="34" charset="0"/>
                <a:ea typeface="Poppins Light" pitchFamily="34" charset="-122"/>
                <a:cs typeface="Poppins Light" pitchFamily="34" charset="-120"/>
              </a:rPr>
              <a:t>01</a:t>
            </a:r>
            <a:endParaRPr lang="en-US" sz="1200" dirty="0"/>
          </a:p>
        </p:txBody>
      </p:sp>
      <p:sp>
        <p:nvSpPr>
          <p:cNvPr id="7" name="Shape 5"/>
          <p:cNvSpPr/>
          <p:nvPr/>
        </p:nvSpPr>
        <p:spPr>
          <a:xfrm>
            <a:off x="580695" y="2847663"/>
            <a:ext cx="2969880" cy="19693"/>
          </a:xfrm>
          <a:prstGeom prst="rect">
            <a:avLst/>
          </a:prstGeom>
          <a:solidFill>
            <a:srgbClr val="E8AC03"/>
          </a:solidFill>
          <a:ln/>
        </p:spPr>
      </p:sp>
      <p:sp>
        <p:nvSpPr>
          <p:cNvPr id="8" name="Text 6"/>
          <p:cNvSpPr/>
          <p:nvPr/>
        </p:nvSpPr>
        <p:spPr>
          <a:xfrm>
            <a:off x="580695" y="2963851"/>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Poppins Bold" pitchFamily="34" charset="0"/>
                <a:ea typeface="Poppins Bold" pitchFamily="34" charset="-122"/>
                <a:cs typeface="Poppins Bold" pitchFamily="34" charset="-120"/>
              </a:rPr>
              <a:t>Card Interchange</a:t>
            </a:r>
            <a:endParaRPr lang="en-US" sz="1300" dirty="0"/>
          </a:p>
        </p:txBody>
      </p:sp>
      <p:sp>
        <p:nvSpPr>
          <p:cNvPr id="9" name="Text 7"/>
          <p:cNvSpPr/>
          <p:nvPr/>
        </p:nvSpPr>
        <p:spPr>
          <a:xfrm>
            <a:off x="580695" y="3330817"/>
            <a:ext cx="2969880" cy="737193"/>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Revenue generated through card network interchange when users spend globally at 150M+ merchants.</a:t>
            </a:r>
            <a:endParaRPr lang="en-US" sz="1200" dirty="0"/>
          </a:p>
        </p:txBody>
      </p:sp>
      <p:sp>
        <p:nvSpPr>
          <p:cNvPr id="10" name="Text 8"/>
          <p:cNvSpPr/>
          <p:nvPr/>
        </p:nvSpPr>
        <p:spPr>
          <a:xfrm>
            <a:off x="580695" y="4336819"/>
            <a:ext cx="153605" cy="192006"/>
          </a:xfrm>
          <a:prstGeom prst="rect">
            <a:avLst/>
          </a:prstGeom>
          <a:noFill/>
          <a:ln/>
        </p:spPr>
        <p:txBody>
          <a:bodyPr wrap="none" lIns="0" tIns="0" rIns="0" bIns="0" rtlCol="0" anchor="t"/>
          <a:lstStyle/>
          <a:p>
            <a:pPr marL="0" indent="0" algn="l">
              <a:lnSpc>
                <a:spcPts val="1900"/>
              </a:lnSpc>
              <a:buNone/>
            </a:pPr>
            <a:r>
              <a:rPr lang="en-US" sz="1200" dirty="0">
                <a:solidFill>
                  <a:srgbClr val="000000"/>
                </a:solidFill>
                <a:latin typeface="Poppins Light" pitchFamily="34" charset="0"/>
                <a:ea typeface="Poppins Light" pitchFamily="34" charset="-122"/>
                <a:cs typeface="Poppins Light" pitchFamily="34" charset="-120"/>
              </a:rPr>
              <a:t>02</a:t>
            </a:r>
            <a:endParaRPr lang="en-US" sz="1200" dirty="0"/>
          </a:p>
        </p:txBody>
      </p:sp>
      <p:sp>
        <p:nvSpPr>
          <p:cNvPr id="11" name="Shape 9"/>
          <p:cNvSpPr/>
          <p:nvPr/>
        </p:nvSpPr>
        <p:spPr>
          <a:xfrm>
            <a:off x="580695" y="4578243"/>
            <a:ext cx="2969880" cy="19693"/>
          </a:xfrm>
          <a:prstGeom prst="rect">
            <a:avLst/>
          </a:prstGeom>
          <a:solidFill>
            <a:srgbClr val="E8AC03"/>
          </a:solidFill>
          <a:ln/>
        </p:spPr>
      </p:sp>
      <p:sp>
        <p:nvSpPr>
          <p:cNvPr id="12" name="Text 10"/>
          <p:cNvSpPr/>
          <p:nvPr/>
        </p:nvSpPr>
        <p:spPr>
          <a:xfrm>
            <a:off x="580695" y="4694431"/>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Poppins Bold" pitchFamily="34" charset="0"/>
                <a:ea typeface="Poppins Bold" pitchFamily="34" charset="-122"/>
                <a:cs typeface="Poppins Bold" pitchFamily="34" charset="-120"/>
              </a:rPr>
              <a:t>FX Margin</a:t>
            </a:r>
            <a:endParaRPr lang="en-US" sz="1300" dirty="0"/>
          </a:p>
        </p:txBody>
      </p:sp>
      <p:sp>
        <p:nvSpPr>
          <p:cNvPr id="13" name="Text 11"/>
          <p:cNvSpPr/>
          <p:nvPr/>
        </p:nvSpPr>
        <p:spPr>
          <a:xfrm>
            <a:off x="580695" y="5061397"/>
            <a:ext cx="2969880" cy="982925"/>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Transparent spreads applied during stablecoin-to-fiat conversion. Optimized routing reduces costs while maintaining operational sustainability.</a:t>
            </a:r>
            <a:endParaRPr lang="en-US" sz="1200" dirty="0"/>
          </a:p>
        </p:txBody>
      </p:sp>
      <p:sp>
        <p:nvSpPr>
          <p:cNvPr id="14" name="Text 12"/>
          <p:cNvSpPr/>
          <p:nvPr/>
        </p:nvSpPr>
        <p:spPr>
          <a:xfrm>
            <a:off x="580695" y="6313131"/>
            <a:ext cx="153605" cy="192006"/>
          </a:xfrm>
          <a:prstGeom prst="rect">
            <a:avLst/>
          </a:prstGeom>
          <a:noFill/>
          <a:ln/>
        </p:spPr>
        <p:txBody>
          <a:bodyPr wrap="none" lIns="0" tIns="0" rIns="0" bIns="0" rtlCol="0" anchor="t"/>
          <a:lstStyle/>
          <a:p>
            <a:pPr marL="0" indent="0" algn="l">
              <a:lnSpc>
                <a:spcPts val="1900"/>
              </a:lnSpc>
              <a:buNone/>
            </a:pPr>
            <a:r>
              <a:rPr lang="en-US" sz="1200" dirty="0">
                <a:solidFill>
                  <a:srgbClr val="000000"/>
                </a:solidFill>
                <a:latin typeface="Poppins Light" pitchFamily="34" charset="0"/>
                <a:ea typeface="Poppins Light" pitchFamily="34" charset="-122"/>
                <a:cs typeface="Poppins Light" pitchFamily="34" charset="-120"/>
              </a:rPr>
              <a:t>03</a:t>
            </a:r>
            <a:endParaRPr lang="en-US" sz="1200" dirty="0"/>
          </a:p>
        </p:txBody>
      </p:sp>
      <p:sp>
        <p:nvSpPr>
          <p:cNvPr id="15" name="Shape 13"/>
          <p:cNvSpPr/>
          <p:nvPr/>
        </p:nvSpPr>
        <p:spPr>
          <a:xfrm>
            <a:off x="580695" y="6554554"/>
            <a:ext cx="2969880" cy="19693"/>
          </a:xfrm>
          <a:prstGeom prst="rect">
            <a:avLst/>
          </a:prstGeom>
          <a:solidFill>
            <a:srgbClr val="E8AC03"/>
          </a:solidFill>
          <a:ln/>
        </p:spPr>
      </p:sp>
      <p:sp>
        <p:nvSpPr>
          <p:cNvPr id="16" name="Text 14"/>
          <p:cNvSpPr/>
          <p:nvPr/>
        </p:nvSpPr>
        <p:spPr>
          <a:xfrm>
            <a:off x="580695" y="6670742"/>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Poppins Bold" pitchFamily="34" charset="0"/>
                <a:ea typeface="Poppins Bold" pitchFamily="34" charset="-122"/>
                <a:cs typeface="Poppins Bold" pitchFamily="34" charset="-120"/>
              </a:rPr>
              <a:t>Payout Fees</a:t>
            </a:r>
            <a:endParaRPr lang="en-US" sz="1300" dirty="0"/>
          </a:p>
        </p:txBody>
      </p:sp>
      <p:sp>
        <p:nvSpPr>
          <p:cNvPr id="17" name="Text 15"/>
          <p:cNvSpPr/>
          <p:nvPr/>
        </p:nvSpPr>
        <p:spPr>
          <a:xfrm>
            <a:off x="580695" y="7037708"/>
            <a:ext cx="2969880" cy="737193"/>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Fees associated with international bank transfers in Phase 1 rollout across 100+ countries.</a:t>
            </a:r>
            <a:endParaRPr lang="en-US" sz="1200" dirty="0"/>
          </a:p>
        </p:txBody>
      </p:sp>
      <p:sp>
        <p:nvSpPr>
          <p:cNvPr id="18" name="Text 16"/>
          <p:cNvSpPr/>
          <p:nvPr/>
        </p:nvSpPr>
        <p:spPr>
          <a:xfrm>
            <a:off x="3972312" y="2220073"/>
            <a:ext cx="2150900"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Future Revenue Streams</a:t>
            </a:r>
            <a:endParaRPr lang="en-US" sz="1300" dirty="0"/>
          </a:p>
        </p:txBody>
      </p:sp>
      <p:sp>
        <p:nvSpPr>
          <p:cNvPr id="19" name="Text 17"/>
          <p:cNvSpPr/>
          <p:nvPr/>
        </p:nvSpPr>
        <p:spPr>
          <a:xfrm>
            <a:off x="3972312" y="2606240"/>
            <a:ext cx="153605" cy="192006"/>
          </a:xfrm>
          <a:prstGeom prst="rect">
            <a:avLst/>
          </a:prstGeom>
          <a:noFill/>
          <a:ln/>
        </p:spPr>
        <p:txBody>
          <a:bodyPr wrap="none" lIns="0" tIns="0" rIns="0" bIns="0" rtlCol="0" anchor="t"/>
          <a:lstStyle/>
          <a:p>
            <a:pPr marL="0" indent="0" algn="l">
              <a:lnSpc>
                <a:spcPts val="1900"/>
              </a:lnSpc>
              <a:buNone/>
            </a:pPr>
            <a:r>
              <a:rPr lang="en-US" sz="1200" dirty="0">
                <a:solidFill>
                  <a:srgbClr val="D7D4CC"/>
                </a:solidFill>
                <a:latin typeface="Poppins Light" pitchFamily="34" charset="0"/>
                <a:ea typeface="Poppins Light" pitchFamily="34" charset="-122"/>
                <a:cs typeface="Poppins Light" pitchFamily="34" charset="-120"/>
              </a:rPr>
              <a:t>01</a:t>
            </a:r>
            <a:endParaRPr lang="en-US" sz="1200" dirty="0"/>
          </a:p>
        </p:txBody>
      </p:sp>
      <p:sp>
        <p:nvSpPr>
          <p:cNvPr id="20" name="Shape 18"/>
          <p:cNvSpPr/>
          <p:nvPr/>
        </p:nvSpPr>
        <p:spPr>
          <a:xfrm>
            <a:off x="3972312" y="2847663"/>
            <a:ext cx="3055913" cy="19693"/>
          </a:xfrm>
          <a:prstGeom prst="rect">
            <a:avLst/>
          </a:prstGeom>
          <a:solidFill>
            <a:srgbClr val="E8AC03"/>
          </a:solidFill>
          <a:ln/>
        </p:spPr>
      </p:sp>
      <p:sp>
        <p:nvSpPr>
          <p:cNvPr id="21" name="Text 19"/>
          <p:cNvSpPr/>
          <p:nvPr/>
        </p:nvSpPr>
        <p:spPr>
          <a:xfrm>
            <a:off x="3972312" y="2963851"/>
            <a:ext cx="2004987"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IBAN Subscription Fees</a:t>
            </a:r>
            <a:endParaRPr lang="en-US" sz="1300" dirty="0"/>
          </a:p>
        </p:txBody>
      </p:sp>
      <p:sp>
        <p:nvSpPr>
          <p:cNvPr id="22" name="Text 20"/>
          <p:cNvSpPr/>
          <p:nvPr/>
        </p:nvSpPr>
        <p:spPr>
          <a:xfrm>
            <a:off x="3972312" y="3330817"/>
            <a:ext cx="3055913"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Premium USD account services with subscription-based features for advanced users and businesses.</a:t>
            </a:r>
            <a:endParaRPr lang="en-US" sz="1200" dirty="0"/>
          </a:p>
        </p:txBody>
      </p:sp>
      <p:sp>
        <p:nvSpPr>
          <p:cNvPr id="23" name="Text 21"/>
          <p:cNvSpPr/>
          <p:nvPr/>
        </p:nvSpPr>
        <p:spPr>
          <a:xfrm>
            <a:off x="3972312" y="4336819"/>
            <a:ext cx="153605" cy="192006"/>
          </a:xfrm>
          <a:prstGeom prst="rect">
            <a:avLst/>
          </a:prstGeom>
          <a:noFill/>
          <a:ln/>
        </p:spPr>
        <p:txBody>
          <a:bodyPr wrap="none" lIns="0" tIns="0" rIns="0" bIns="0" rtlCol="0" anchor="t"/>
          <a:lstStyle/>
          <a:p>
            <a:pPr marL="0" indent="0" algn="l">
              <a:lnSpc>
                <a:spcPts val="1900"/>
              </a:lnSpc>
              <a:buNone/>
            </a:pPr>
            <a:r>
              <a:rPr lang="en-US" sz="1200" dirty="0">
                <a:solidFill>
                  <a:srgbClr val="D7D4CC"/>
                </a:solidFill>
                <a:latin typeface="Poppins Light" pitchFamily="34" charset="0"/>
                <a:ea typeface="Poppins Light" pitchFamily="34" charset="-122"/>
                <a:cs typeface="Poppins Light" pitchFamily="34" charset="-120"/>
              </a:rPr>
              <a:t>02</a:t>
            </a:r>
            <a:endParaRPr lang="en-US" sz="1200" dirty="0"/>
          </a:p>
        </p:txBody>
      </p:sp>
      <p:sp>
        <p:nvSpPr>
          <p:cNvPr id="24" name="Shape 22"/>
          <p:cNvSpPr/>
          <p:nvPr/>
        </p:nvSpPr>
        <p:spPr>
          <a:xfrm>
            <a:off x="3972312" y="4578243"/>
            <a:ext cx="3055913" cy="19693"/>
          </a:xfrm>
          <a:prstGeom prst="rect">
            <a:avLst/>
          </a:prstGeom>
          <a:solidFill>
            <a:srgbClr val="E8AC03"/>
          </a:solidFill>
          <a:ln/>
        </p:spPr>
      </p:sp>
      <p:sp>
        <p:nvSpPr>
          <p:cNvPr id="25" name="Text 23"/>
          <p:cNvSpPr/>
          <p:nvPr/>
        </p:nvSpPr>
        <p:spPr>
          <a:xfrm>
            <a:off x="3972312" y="4694431"/>
            <a:ext cx="206215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Merchant Network Fees</a:t>
            </a:r>
            <a:endParaRPr lang="en-US" sz="1300" dirty="0"/>
          </a:p>
        </p:txBody>
      </p:sp>
      <p:sp>
        <p:nvSpPr>
          <p:cNvPr id="26" name="Text 24"/>
          <p:cNvSpPr/>
          <p:nvPr/>
        </p:nvSpPr>
        <p:spPr>
          <a:xfrm>
            <a:off x="3972312" y="5061397"/>
            <a:ext cx="3055913"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 Phase 3, merchants pay reduced but sustainable transaction fees within the proprietary closed-loop ecosystem.</a:t>
            </a:r>
            <a:endParaRPr lang="en-US" sz="1200" dirty="0"/>
          </a:p>
        </p:txBody>
      </p:sp>
      <p:sp>
        <p:nvSpPr>
          <p:cNvPr id="27" name="Text 25"/>
          <p:cNvSpPr/>
          <p:nvPr/>
        </p:nvSpPr>
        <p:spPr>
          <a:xfrm>
            <a:off x="3972312" y="6067399"/>
            <a:ext cx="153605" cy="192006"/>
          </a:xfrm>
          <a:prstGeom prst="rect">
            <a:avLst/>
          </a:prstGeom>
          <a:noFill/>
          <a:ln/>
        </p:spPr>
        <p:txBody>
          <a:bodyPr wrap="none" lIns="0" tIns="0" rIns="0" bIns="0" rtlCol="0" anchor="t"/>
          <a:lstStyle/>
          <a:p>
            <a:pPr marL="0" indent="0" algn="l">
              <a:lnSpc>
                <a:spcPts val="1900"/>
              </a:lnSpc>
              <a:buNone/>
            </a:pPr>
            <a:r>
              <a:rPr lang="en-US" sz="1200" dirty="0">
                <a:solidFill>
                  <a:srgbClr val="D7D4CC"/>
                </a:solidFill>
                <a:latin typeface="Poppins Light" pitchFamily="34" charset="0"/>
                <a:ea typeface="Poppins Light" pitchFamily="34" charset="-122"/>
                <a:cs typeface="Poppins Light" pitchFamily="34" charset="-120"/>
              </a:rPr>
              <a:t>03</a:t>
            </a:r>
            <a:endParaRPr lang="en-US" sz="1200" dirty="0"/>
          </a:p>
        </p:txBody>
      </p:sp>
      <p:sp>
        <p:nvSpPr>
          <p:cNvPr id="28" name="Shape 26"/>
          <p:cNvSpPr/>
          <p:nvPr/>
        </p:nvSpPr>
        <p:spPr>
          <a:xfrm>
            <a:off x="3972312" y="6308823"/>
            <a:ext cx="3055913" cy="19693"/>
          </a:xfrm>
          <a:prstGeom prst="rect">
            <a:avLst/>
          </a:prstGeom>
          <a:solidFill>
            <a:srgbClr val="E8AC03"/>
          </a:solidFill>
          <a:ln/>
        </p:spPr>
      </p:sp>
      <p:sp>
        <p:nvSpPr>
          <p:cNvPr id="29" name="Text 27"/>
          <p:cNvSpPr/>
          <p:nvPr/>
        </p:nvSpPr>
        <p:spPr>
          <a:xfrm>
            <a:off x="3972312" y="6425011"/>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Credit Revenue</a:t>
            </a:r>
            <a:endParaRPr lang="en-US" sz="1300" dirty="0"/>
          </a:p>
        </p:txBody>
      </p:sp>
      <p:sp>
        <p:nvSpPr>
          <p:cNvPr id="30" name="Text 28"/>
          <p:cNvSpPr/>
          <p:nvPr/>
        </p:nvSpPr>
        <p:spPr>
          <a:xfrm>
            <a:off x="3972312" y="6791977"/>
            <a:ext cx="3055913"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Embedded checkout credit introduces responsible lending mechanisms, structured interest revenue, and risk-managed liquidity extension — diversifying revenue beyond payment processing.</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37679" y="422475"/>
            <a:ext cx="4602670"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Technology Infrastructure</a:t>
            </a:r>
            <a:endParaRPr lang="en-US" sz="2650" dirty="0"/>
          </a:p>
        </p:txBody>
      </p:sp>
      <p:sp>
        <p:nvSpPr>
          <p:cNvPr id="3" name="Text 1"/>
          <p:cNvSpPr/>
          <p:nvPr/>
        </p:nvSpPr>
        <p:spPr>
          <a:xfrm>
            <a:off x="537679" y="1156469"/>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Xcentra's infrastructure integrates blockchain liquidity with regulated financial rails, creating a robust, secure, and scalable foundation for borderless digital finance. Every layer is engineered for speed, efficiency, and regulatory alignment.</a:t>
            </a:r>
            <a:endParaRPr lang="en-US" sz="120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79" y="2066468"/>
            <a:ext cx="384074" cy="384074"/>
          </a:xfrm>
          <a:prstGeom prst="rect">
            <a:avLst/>
          </a:prstGeom>
        </p:spPr>
      </p:pic>
      <p:sp>
        <p:nvSpPr>
          <p:cNvPr id="5" name="Text 2"/>
          <p:cNvSpPr/>
          <p:nvPr/>
        </p:nvSpPr>
        <p:spPr>
          <a:xfrm>
            <a:off x="1113759" y="2066468"/>
            <a:ext cx="200381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Blockchain Integration</a:t>
            </a:r>
            <a:endParaRPr lang="en-US" sz="1300" dirty="0"/>
          </a:p>
        </p:txBody>
      </p:sp>
      <p:sp>
        <p:nvSpPr>
          <p:cNvPr id="6" name="Text 3"/>
          <p:cNvSpPr/>
          <p:nvPr/>
        </p:nvSpPr>
        <p:spPr>
          <a:xfrm>
            <a:off x="1113759" y="2371955"/>
            <a:ext cx="2571221"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Stablecoin wallet integration, secure on-chain transaction monitoring, and digital asset custody connectivity form the foundation of Xcentra's digital infrastructure.</a:t>
            </a:r>
            <a:endParaRPr lang="en-US" sz="120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6986" y="2066468"/>
            <a:ext cx="384074" cy="384074"/>
          </a:xfrm>
          <a:prstGeom prst="rect">
            <a:avLst/>
          </a:prstGeom>
        </p:spPr>
      </p:pic>
      <p:sp>
        <p:nvSpPr>
          <p:cNvPr id="8" name="Text 4"/>
          <p:cNvSpPr/>
          <p:nvPr/>
        </p:nvSpPr>
        <p:spPr>
          <a:xfrm>
            <a:off x="4453065" y="2066468"/>
            <a:ext cx="1895445"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Smart Routing Engine</a:t>
            </a:r>
            <a:endParaRPr lang="en-US" sz="1300" dirty="0"/>
          </a:p>
        </p:txBody>
      </p:sp>
      <p:sp>
        <p:nvSpPr>
          <p:cNvPr id="9" name="Text 5"/>
          <p:cNvSpPr/>
          <p:nvPr/>
        </p:nvSpPr>
        <p:spPr>
          <a:xfrm>
            <a:off x="4453065" y="2371955"/>
            <a:ext cx="2571282"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platform routes transactions through optimal liquidity paths, real-time FX optimization, and efficient settlement rails — reducing cost and improving speed across all transaction types.</a:t>
            </a:r>
            <a:endParaRPr lang="en-US" sz="120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679" y="4153552"/>
            <a:ext cx="384074" cy="384074"/>
          </a:xfrm>
          <a:prstGeom prst="rect">
            <a:avLst/>
          </a:prstGeom>
        </p:spPr>
      </p:pic>
      <p:sp>
        <p:nvSpPr>
          <p:cNvPr id="11" name="Text 6"/>
          <p:cNvSpPr/>
          <p:nvPr/>
        </p:nvSpPr>
        <p:spPr>
          <a:xfrm>
            <a:off x="1113759" y="4153552"/>
            <a:ext cx="2571221" cy="426722"/>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Treasury &amp; Liquidity Management</a:t>
            </a:r>
            <a:endParaRPr lang="en-US" sz="1300" dirty="0"/>
          </a:p>
        </p:txBody>
      </p:sp>
      <p:sp>
        <p:nvSpPr>
          <p:cNvPr id="12" name="Text 7"/>
          <p:cNvSpPr/>
          <p:nvPr/>
        </p:nvSpPr>
        <p:spPr>
          <a:xfrm>
            <a:off x="1113759" y="4672400"/>
            <a:ext cx="2571221"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manages stablecoin reserves, fiat settlement liquidity, and risk exposure controls — ensuring operational continuity and transaction reliability at scale.</a:t>
            </a:r>
            <a:endParaRPr lang="en-US" sz="120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6986" y="4153552"/>
            <a:ext cx="384074" cy="384074"/>
          </a:xfrm>
          <a:prstGeom prst="rect">
            <a:avLst/>
          </a:prstGeom>
        </p:spPr>
      </p:pic>
      <p:sp>
        <p:nvSpPr>
          <p:cNvPr id="14" name="Text 8"/>
          <p:cNvSpPr/>
          <p:nvPr/>
        </p:nvSpPr>
        <p:spPr>
          <a:xfrm>
            <a:off x="4453065" y="4153552"/>
            <a:ext cx="1872614"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Security Architecture</a:t>
            </a:r>
            <a:endParaRPr lang="en-US" sz="1300" dirty="0"/>
          </a:p>
        </p:txBody>
      </p:sp>
      <p:sp>
        <p:nvSpPr>
          <p:cNvPr id="15" name="Text 9"/>
          <p:cNvSpPr/>
          <p:nvPr/>
        </p:nvSpPr>
        <p:spPr>
          <a:xfrm>
            <a:off x="4453065" y="4459039"/>
            <a:ext cx="2571282" cy="1965849"/>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Encrypted data transmission, segregated user fund structures, and multi-layer authentication are embedded at both infrastructure and user levels. Xcentra aligns with international data protection standards for secure storage and user privacy.</a:t>
            </a:r>
            <a:endParaRPr lang="en-US" sz="1200" dirty="0"/>
          </a:p>
        </p:txBody>
      </p:sp>
      <p:sp>
        <p:nvSpPr>
          <p:cNvPr id="16" name="Shape 10"/>
          <p:cNvSpPr/>
          <p:nvPr/>
        </p:nvSpPr>
        <p:spPr>
          <a:xfrm>
            <a:off x="537679" y="6597694"/>
            <a:ext cx="3166501" cy="1880739"/>
          </a:xfrm>
          <a:prstGeom prst="roundRect">
            <a:avLst>
              <a:gd name="adj" fmla="val 12253"/>
            </a:avLst>
          </a:prstGeom>
          <a:solidFill>
            <a:srgbClr val="030303"/>
          </a:solidFill>
          <a:ln w="19693">
            <a:solidFill>
              <a:srgbClr val="3B3B3B"/>
            </a:solidFill>
            <a:prstDash val="solid"/>
          </a:ln>
        </p:spPr>
      </p:sp>
      <p:sp>
        <p:nvSpPr>
          <p:cNvPr id="17" name="Text 11"/>
          <p:cNvSpPr/>
          <p:nvPr/>
        </p:nvSpPr>
        <p:spPr>
          <a:xfrm>
            <a:off x="710977" y="6770992"/>
            <a:ext cx="1741163"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Licensing Approach</a:t>
            </a:r>
            <a:endParaRPr lang="en-US" sz="1300" dirty="0"/>
          </a:p>
        </p:txBody>
      </p:sp>
      <p:sp>
        <p:nvSpPr>
          <p:cNvPr id="18" name="Text 12"/>
          <p:cNvSpPr/>
          <p:nvPr/>
        </p:nvSpPr>
        <p:spPr>
          <a:xfrm>
            <a:off x="710977" y="7076479"/>
            <a:ext cx="2819906"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partners with regulated entities for card issuance, payment processing, and banking infrastructure — ensuring alignment with applicable jurisdictions.</a:t>
            </a:r>
            <a:endParaRPr lang="en-US" sz="1200" dirty="0"/>
          </a:p>
        </p:txBody>
      </p:sp>
      <p:sp>
        <p:nvSpPr>
          <p:cNvPr id="19" name="Shape 13"/>
          <p:cNvSpPr/>
          <p:nvPr/>
        </p:nvSpPr>
        <p:spPr>
          <a:xfrm>
            <a:off x="3857785" y="6597694"/>
            <a:ext cx="3166563" cy="1880739"/>
          </a:xfrm>
          <a:prstGeom prst="roundRect">
            <a:avLst>
              <a:gd name="adj" fmla="val 12253"/>
            </a:avLst>
          </a:prstGeom>
          <a:solidFill>
            <a:srgbClr val="030303"/>
          </a:solidFill>
          <a:ln w="19693">
            <a:solidFill>
              <a:srgbClr val="3B3B3B"/>
            </a:solidFill>
            <a:prstDash val="solid"/>
          </a:ln>
        </p:spPr>
      </p:sp>
      <p:sp>
        <p:nvSpPr>
          <p:cNvPr id="20" name="Text 14"/>
          <p:cNvSpPr/>
          <p:nvPr/>
        </p:nvSpPr>
        <p:spPr>
          <a:xfrm>
            <a:off x="4031083" y="6770992"/>
            <a:ext cx="1834213"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AML / KYC Standards</a:t>
            </a:r>
            <a:endParaRPr lang="en-US" sz="1300" dirty="0"/>
          </a:p>
        </p:txBody>
      </p:sp>
      <p:sp>
        <p:nvSpPr>
          <p:cNvPr id="21" name="Text 15"/>
          <p:cNvSpPr/>
          <p:nvPr/>
        </p:nvSpPr>
        <p:spPr>
          <a:xfrm>
            <a:off x="4031083" y="7076479"/>
            <a:ext cx="2819967"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All users undergo identity verification, sanctions screening, and ongoing transaction monitoring — reducing financial crime risk and supporting regulatory integrity.</a:t>
            </a:r>
            <a:endParaRPr lang="en-US" sz="1200" dirty="0"/>
          </a:p>
        </p:txBody>
      </p:sp>
      <p:sp>
        <p:nvSpPr>
          <p:cNvPr id="22" name="Shape 16"/>
          <p:cNvSpPr/>
          <p:nvPr/>
        </p:nvSpPr>
        <p:spPr>
          <a:xfrm>
            <a:off x="537679" y="8632038"/>
            <a:ext cx="3166501" cy="1635008"/>
          </a:xfrm>
          <a:prstGeom prst="roundRect">
            <a:avLst>
              <a:gd name="adj" fmla="val 14095"/>
            </a:avLst>
          </a:prstGeom>
          <a:solidFill>
            <a:srgbClr val="030303"/>
          </a:solidFill>
          <a:ln w="19693">
            <a:solidFill>
              <a:srgbClr val="3B3B3B"/>
            </a:solidFill>
            <a:prstDash val="solid"/>
          </a:ln>
        </p:spPr>
      </p:sp>
      <p:sp>
        <p:nvSpPr>
          <p:cNvPr id="23" name="Text 17"/>
          <p:cNvSpPr/>
          <p:nvPr/>
        </p:nvSpPr>
        <p:spPr>
          <a:xfrm>
            <a:off x="710977" y="8805336"/>
            <a:ext cx="279442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Geographic Rollout Compliance</a:t>
            </a:r>
            <a:endParaRPr lang="en-US" sz="1300" dirty="0"/>
          </a:p>
        </p:txBody>
      </p:sp>
      <p:sp>
        <p:nvSpPr>
          <p:cNvPr id="24" name="Text 18"/>
          <p:cNvSpPr/>
          <p:nvPr/>
        </p:nvSpPr>
        <p:spPr>
          <a:xfrm>
            <a:off x="710977" y="9110823"/>
            <a:ext cx="2819906"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Expansion into new markets follows jurisdiction-specific regulatory review, partner licensing alignment, and controlled onboarding protocols.</a:t>
            </a:r>
            <a:endParaRPr lang="en-US" sz="1200" dirty="0"/>
          </a:p>
        </p:txBody>
      </p:sp>
      <p:sp>
        <p:nvSpPr>
          <p:cNvPr id="25" name="Shape 19"/>
          <p:cNvSpPr/>
          <p:nvPr/>
        </p:nvSpPr>
        <p:spPr>
          <a:xfrm>
            <a:off x="3857785" y="8632038"/>
            <a:ext cx="3166563" cy="1635008"/>
          </a:xfrm>
          <a:prstGeom prst="roundRect">
            <a:avLst>
              <a:gd name="adj" fmla="val 14095"/>
            </a:avLst>
          </a:prstGeom>
          <a:solidFill>
            <a:srgbClr val="030303"/>
          </a:solidFill>
          <a:ln w="19693">
            <a:solidFill>
              <a:srgbClr val="3B3B3B"/>
            </a:solidFill>
            <a:prstDash val="solid"/>
          </a:ln>
        </p:spPr>
      </p:sp>
      <p:sp>
        <p:nvSpPr>
          <p:cNvPr id="26" name="Text 20"/>
          <p:cNvSpPr/>
          <p:nvPr/>
        </p:nvSpPr>
        <p:spPr>
          <a:xfrm>
            <a:off x="4031083" y="8805336"/>
            <a:ext cx="2165915"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Risk Management Model</a:t>
            </a:r>
            <a:endParaRPr lang="en-US" sz="1300" dirty="0"/>
          </a:p>
        </p:txBody>
      </p:sp>
      <p:sp>
        <p:nvSpPr>
          <p:cNvPr id="27" name="Text 21"/>
          <p:cNvSpPr/>
          <p:nvPr/>
        </p:nvSpPr>
        <p:spPr>
          <a:xfrm>
            <a:off x="4031083" y="9110823"/>
            <a:ext cx="2819967"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Structured risk controls across transaction monitoring, liquidity management, counterparty exposure, and operational risk assessment.</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37679" y="422475"/>
            <a:ext cx="6486669" cy="853567"/>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Security, Risk Management &amp; Token Strategy</a:t>
            </a:r>
            <a:endParaRPr lang="en-US" sz="2650" dirty="0"/>
          </a:p>
        </p:txBody>
      </p:sp>
      <p:sp>
        <p:nvSpPr>
          <p:cNvPr id="3" name="Text 1"/>
          <p:cNvSpPr/>
          <p:nvPr/>
        </p:nvSpPr>
        <p:spPr>
          <a:xfrm>
            <a:off x="537679" y="1583252"/>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Trust is essential in digital finance. Xcentra implements layered safeguards across custody, counterparty risk, operational continuity, and fraud prevention to ensure users can rely on the platform with confidence.</a:t>
            </a:r>
            <a:endParaRPr lang="en-US" sz="1200" dirty="0"/>
          </a:p>
        </p:txBody>
      </p:sp>
      <p:sp>
        <p:nvSpPr>
          <p:cNvPr id="4" name="Shape 2"/>
          <p:cNvSpPr/>
          <p:nvPr/>
        </p:nvSpPr>
        <p:spPr>
          <a:xfrm>
            <a:off x="537679" y="2493251"/>
            <a:ext cx="3166501" cy="1841353"/>
          </a:xfrm>
          <a:prstGeom prst="roundRect">
            <a:avLst>
              <a:gd name="adj" fmla="val 20024"/>
            </a:avLst>
          </a:prstGeom>
          <a:solidFill>
            <a:srgbClr val="222222"/>
          </a:solidFill>
          <a:ln/>
        </p:spPr>
      </p:sp>
      <p:sp>
        <p:nvSpPr>
          <p:cNvPr id="5" name="Text 3"/>
          <p:cNvSpPr/>
          <p:nvPr/>
        </p:nvSpPr>
        <p:spPr>
          <a:xfrm>
            <a:off x="691284" y="2646856"/>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Custody Model</a:t>
            </a:r>
            <a:endParaRPr lang="en-US" sz="1300" dirty="0"/>
          </a:p>
        </p:txBody>
      </p:sp>
      <p:sp>
        <p:nvSpPr>
          <p:cNvPr id="6" name="Text 4"/>
          <p:cNvSpPr/>
          <p:nvPr/>
        </p:nvSpPr>
        <p:spPr>
          <a:xfrm>
            <a:off x="691284" y="2952343"/>
            <a:ext cx="2859291"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User stablecoins are managed through secure custody frameworks aligned with regulatory and operational safeguards, including segregation of user funds.</a:t>
            </a:r>
            <a:endParaRPr lang="en-US" sz="1200" dirty="0"/>
          </a:p>
        </p:txBody>
      </p:sp>
      <p:sp>
        <p:nvSpPr>
          <p:cNvPr id="7" name="Shape 5"/>
          <p:cNvSpPr/>
          <p:nvPr/>
        </p:nvSpPr>
        <p:spPr>
          <a:xfrm>
            <a:off x="3857785" y="2493251"/>
            <a:ext cx="3166563" cy="1841353"/>
          </a:xfrm>
          <a:prstGeom prst="roundRect">
            <a:avLst>
              <a:gd name="adj" fmla="val 20024"/>
            </a:avLst>
          </a:prstGeom>
          <a:solidFill>
            <a:srgbClr val="222222"/>
          </a:solidFill>
          <a:ln/>
        </p:spPr>
      </p:sp>
      <p:sp>
        <p:nvSpPr>
          <p:cNvPr id="8" name="Text 6"/>
          <p:cNvSpPr/>
          <p:nvPr/>
        </p:nvSpPr>
        <p:spPr>
          <a:xfrm>
            <a:off x="4011390" y="2646856"/>
            <a:ext cx="2571590"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Stablecoin Counterparty Risk</a:t>
            </a:r>
            <a:endParaRPr lang="en-US" sz="1300" dirty="0"/>
          </a:p>
        </p:txBody>
      </p:sp>
      <p:sp>
        <p:nvSpPr>
          <p:cNvPr id="9" name="Text 7"/>
          <p:cNvSpPr/>
          <p:nvPr/>
        </p:nvSpPr>
        <p:spPr>
          <a:xfrm>
            <a:off x="4011390" y="2952343"/>
            <a:ext cx="2859353"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monitors stablecoin issuer transparency, reserve disclosures, and regulatory standing to mitigate exposure to systemic digital asset risks.</a:t>
            </a:r>
            <a:endParaRPr lang="en-US" sz="1200" dirty="0"/>
          </a:p>
        </p:txBody>
      </p:sp>
      <p:sp>
        <p:nvSpPr>
          <p:cNvPr id="10" name="Shape 8"/>
          <p:cNvSpPr/>
          <p:nvPr/>
        </p:nvSpPr>
        <p:spPr>
          <a:xfrm>
            <a:off x="537679" y="4488209"/>
            <a:ext cx="3166501" cy="1595622"/>
          </a:xfrm>
          <a:prstGeom prst="roundRect">
            <a:avLst>
              <a:gd name="adj" fmla="val 23108"/>
            </a:avLst>
          </a:prstGeom>
          <a:solidFill>
            <a:srgbClr val="222222"/>
          </a:solidFill>
          <a:ln/>
        </p:spPr>
      </p:sp>
      <p:sp>
        <p:nvSpPr>
          <p:cNvPr id="11" name="Text 9"/>
          <p:cNvSpPr/>
          <p:nvPr/>
        </p:nvSpPr>
        <p:spPr>
          <a:xfrm>
            <a:off x="691284" y="4641814"/>
            <a:ext cx="2108067"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Operational Safeguards</a:t>
            </a:r>
            <a:endParaRPr lang="en-US" sz="1300" dirty="0"/>
          </a:p>
        </p:txBody>
      </p:sp>
      <p:sp>
        <p:nvSpPr>
          <p:cNvPr id="12" name="Text 10"/>
          <p:cNvSpPr/>
          <p:nvPr/>
        </p:nvSpPr>
        <p:spPr>
          <a:xfrm>
            <a:off x="691284" y="4947301"/>
            <a:ext cx="2859291"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Segregation of duties, infrastructure redundancy, and disaster recovery protocols ensure continuity of service.</a:t>
            </a:r>
            <a:endParaRPr lang="en-US" sz="1200" dirty="0"/>
          </a:p>
        </p:txBody>
      </p:sp>
      <p:sp>
        <p:nvSpPr>
          <p:cNvPr id="13" name="Shape 11"/>
          <p:cNvSpPr/>
          <p:nvPr/>
        </p:nvSpPr>
        <p:spPr>
          <a:xfrm>
            <a:off x="3857785" y="4488209"/>
            <a:ext cx="3166563" cy="1595622"/>
          </a:xfrm>
          <a:prstGeom prst="roundRect">
            <a:avLst>
              <a:gd name="adj" fmla="val 23108"/>
            </a:avLst>
          </a:prstGeom>
          <a:solidFill>
            <a:srgbClr val="222222"/>
          </a:solidFill>
          <a:ln/>
        </p:spPr>
      </p:sp>
      <p:sp>
        <p:nvSpPr>
          <p:cNvPr id="14" name="Text 12"/>
          <p:cNvSpPr/>
          <p:nvPr/>
        </p:nvSpPr>
        <p:spPr>
          <a:xfrm>
            <a:off x="4011390" y="4641814"/>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Fraud Prevention</a:t>
            </a:r>
            <a:endParaRPr lang="en-US" sz="1300" dirty="0"/>
          </a:p>
        </p:txBody>
      </p:sp>
      <p:sp>
        <p:nvSpPr>
          <p:cNvPr id="15" name="Text 13"/>
          <p:cNvSpPr/>
          <p:nvPr/>
        </p:nvSpPr>
        <p:spPr>
          <a:xfrm>
            <a:off x="4011390" y="4947301"/>
            <a:ext cx="2859353"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Real-time transaction monitoring, behavioral analytics, and multi-factor authentication reduce unauthorized access and payment fraud.</a:t>
            </a:r>
            <a:endParaRPr lang="en-US" sz="1200" dirty="0"/>
          </a:p>
        </p:txBody>
      </p:sp>
      <p:sp>
        <p:nvSpPr>
          <p:cNvPr id="16" name="Shape 14"/>
          <p:cNvSpPr/>
          <p:nvPr/>
        </p:nvSpPr>
        <p:spPr>
          <a:xfrm>
            <a:off x="537679" y="6333446"/>
            <a:ext cx="6486669" cy="23139"/>
          </a:xfrm>
          <a:prstGeom prst="rect">
            <a:avLst/>
          </a:prstGeom>
          <a:solidFill>
            <a:srgbClr val="D7D4CC">
              <a:alpha val="50000"/>
            </a:srgbClr>
          </a:solidFill>
          <a:ln/>
        </p:spPr>
      </p:sp>
      <p:sp>
        <p:nvSpPr>
          <p:cNvPr id="17" name="Text 15"/>
          <p:cNvSpPr/>
          <p:nvPr/>
        </p:nvSpPr>
        <p:spPr>
          <a:xfrm>
            <a:off x="537679" y="6586986"/>
            <a:ext cx="2731164" cy="341365"/>
          </a:xfrm>
          <a:prstGeom prst="rect">
            <a:avLst/>
          </a:prstGeom>
          <a:noFill/>
          <a:ln/>
        </p:spPr>
        <p:txBody>
          <a:bodyPr wrap="none" lIns="0" tIns="0" rIns="0" bIns="0" rtlCol="0" anchor="t"/>
          <a:lstStyle/>
          <a:p>
            <a:pPr marL="0" indent="0" algn="l">
              <a:lnSpc>
                <a:spcPts val="2650"/>
              </a:lnSpc>
              <a:buNone/>
            </a:pPr>
            <a:r>
              <a:rPr lang="en-US" sz="2150" b="1" dirty="0">
                <a:solidFill>
                  <a:srgbClr val="E8AC03"/>
                </a:solidFill>
                <a:latin typeface="Poppins Bold" pitchFamily="34" charset="0"/>
                <a:ea typeface="Poppins Bold" pitchFamily="34" charset="-122"/>
                <a:cs typeface="Poppins Bold" pitchFamily="34" charset="-120"/>
              </a:rPr>
              <a:t>Token Strategy</a:t>
            </a:r>
            <a:endParaRPr lang="en-US" sz="2150" dirty="0"/>
          </a:p>
        </p:txBody>
      </p:sp>
      <p:sp>
        <p:nvSpPr>
          <p:cNvPr id="18" name="Text 16"/>
          <p:cNvSpPr/>
          <p:nvPr/>
        </p:nvSpPr>
        <p:spPr>
          <a:xfrm>
            <a:off x="537679" y="7158758"/>
            <a:ext cx="6486669" cy="245731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At present, Xcentra operates as infrastructure built around stablecoins. However, a future ecosystem token may be introduced to enhance incentives, governance, and merchant-network alignment. A native token may serve transaction fee discounts, merchant incentive alignment, loyalty rewards distribution, cashback optimization, governance participation, and ecosystem staking mechanisms. Token-based incentives could support reduced merchant processing fees, user cashback multipliers, volume-based rewards, and long-term ecosystem participation. As the proprietary merchant network expands, a governance layer could allow merchant representation, community voting on feature expansion, and reward structure adjustments. The token, if introduced, would serve ecosystem efficiency — not speculation.</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37679" y="422475"/>
            <a:ext cx="4592393"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Partnerships &amp; Ecosystem</a:t>
            </a:r>
            <a:endParaRPr lang="en-US" sz="2650" dirty="0"/>
          </a:p>
        </p:txBody>
      </p:sp>
      <p:sp>
        <p:nvSpPr>
          <p:cNvPr id="3" name="Text 1"/>
          <p:cNvSpPr/>
          <p:nvPr/>
        </p:nvSpPr>
        <p:spPr>
          <a:xfrm>
            <a:off x="537679" y="1156469"/>
            <a:ext cx="6486669"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Xcentra's infrastructure is built through strategic collaborations across card networks, banking institutions, liquidity providers, and the stablecoin ecosystem. These partnerships are the operational backbone enabling global reach, regulatory compliance, and settlement stability.</a:t>
            </a:r>
            <a:endParaRPr lang="en-US" sz="1200" dirty="0"/>
          </a:p>
        </p:txBody>
      </p:sp>
      <p:pic>
        <p:nvPicPr>
          <p:cNvPr id="4" name="Image 0" descr="preencoded.png"/>
          <p:cNvPicPr>
            <a:picLocks noChangeAspect="1"/>
          </p:cNvPicPr>
          <p:nvPr/>
        </p:nvPicPr>
        <p:blipFill>
          <a:blip r:embed="rId3"/>
          <a:stretch>
            <a:fillRect/>
          </a:stretch>
        </p:blipFill>
        <p:spPr>
          <a:xfrm>
            <a:off x="537679" y="2312199"/>
            <a:ext cx="3243304" cy="614482"/>
          </a:xfrm>
          <a:prstGeom prst="rect">
            <a:avLst/>
          </a:prstGeom>
        </p:spPr>
      </p:pic>
      <p:sp>
        <p:nvSpPr>
          <p:cNvPr id="5" name="Text 2"/>
          <p:cNvSpPr/>
          <p:nvPr/>
        </p:nvSpPr>
        <p:spPr>
          <a:xfrm>
            <a:off x="691284" y="3080286"/>
            <a:ext cx="1998033"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Card Network Partners</a:t>
            </a:r>
            <a:endParaRPr lang="en-US" sz="1300" dirty="0"/>
          </a:p>
        </p:txBody>
      </p:sp>
      <p:sp>
        <p:nvSpPr>
          <p:cNvPr id="6" name="Text 3"/>
          <p:cNvSpPr/>
          <p:nvPr/>
        </p:nvSpPr>
        <p:spPr>
          <a:xfrm>
            <a:off x="691284" y="3385773"/>
            <a:ext cx="2936094"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Partnerships with regulated issuing entities and card networks enable global merchant acceptance, regulatory compliance, and operational reliability at 150M+ merchant locations.</a:t>
            </a:r>
            <a:endParaRPr lang="en-US" sz="1200" dirty="0"/>
          </a:p>
        </p:txBody>
      </p:sp>
      <p:pic>
        <p:nvPicPr>
          <p:cNvPr id="7" name="Image 1" descr="preencoded.png"/>
          <p:cNvPicPr>
            <a:picLocks noChangeAspect="1"/>
          </p:cNvPicPr>
          <p:nvPr/>
        </p:nvPicPr>
        <p:blipFill>
          <a:blip r:embed="rId4"/>
          <a:stretch>
            <a:fillRect/>
          </a:stretch>
        </p:blipFill>
        <p:spPr>
          <a:xfrm>
            <a:off x="3780982" y="2312199"/>
            <a:ext cx="3243365" cy="614482"/>
          </a:xfrm>
          <a:prstGeom prst="rect">
            <a:avLst/>
          </a:prstGeom>
        </p:spPr>
      </p:pic>
      <p:sp>
        <p:nvSpPr>
          <p:cNvPr id="8" name="Text 4"/>
          <p:cNvSpPr/>
          <p:nvPr/>
        </p:nvSpPr>
        <p:spPr>
          <a:xfrm>
            <a:off x="3934587" y="3080286"/>
            <a:ext cx="2484203"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Banking &amp; Liquidity Partners</a:t>
            </a:r>
            <a:endParaRPr lang="en-US" sz="1300" dirty="0"/>
          </a:p>
        </p:txBody>
      </p:sp>
      <p:sp>
        <p:nvSpPr>
          <p:cNvPr id="9" name="Text 5"/>
          <p:cNvSpPr/>
          <p:nvPr/>
        </p:nvSpPr>
        <p:spPr>
          <a:xfrm>
            <a:off x="3934587" y="3385773"/>
            <a:ext cx="2936155"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For payout and IBAN infrastructure, Xcentra integrates with regulated financial institutions, liquidity providers, and FX routing partners — ensuring settlement stability and global coverage.</a:t>
            </a:r>
            <a:endParaRPr lang="en-US" sz="1200" dirty="0"/>
          </a:p>
        </p:txBody>
      </p:sp>
      <p:pic>
        <p:nvPicPr>
          <p:cNvPr id="10" name="Image 2" descr="preencoded.png"/>
          <p:cNvPicPr>
            <a:picLocks noChangeAspect="1"/>
          </p:cNvPicPr>
          <p:nvPr/>
        </p:nvPicPr>
        <p:blipFill>
          <a:blip r:embed="rId5"/>
          <a:stretch>
            <a:fillRect/>
          </a:stretch>
        </p:blipFill>
        <p:spPr>
          <a:xfrm>
            <a:off x="537679" y="4768034"/>
            <a:ext cx="3243304" cy="614482"/>
          </a:xfrm>
          <a:prstGeom prst="rect">
            <a:avLst/>
          </a:prstGeom>
        </p:spPr>
      </p:pic>
      <p:sp>
        <p:nvSpPr>
          <p:cNvPr id="11" name="Text 6"/>
          <p:cNvSpPr/>
          <p:nvPr/>
        </p:nvSpPr>
        <p:spPr>
          <a:xfrm>
            <a:off x="691284" y="5536120"/>
            <a:ext cx="1932677"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Stablecoin Ecosystem</a:t>
            </a:r>
            <a:endParaRPr lang="en-US" sz="1300" dirty="0"/>
          </a:p>
        </p:txBody>
      </p:sp>
      <p:sp>
        <p:nvSpPr>
          <p:cNvPr id="12" name="Text 7"/>
          <p:cNvSpPr/>
          <p:nvPr/>
        </p:nvSpPr>
        <p:spPr>
          <a:xfrm>
            <a:off x="691284" y="5841607"/>
            <a:ext cx="2936094"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supports leading USD-pegged stablecoins (USDC, USDT) to maintain liquidity and market trust. Future expansion may include additional compliant digital assets and institutional liquidity integrations.</a:t>
            </a:r>
            <a:endParaRPr lang="en-US" sz="1200" dirty="0"/>
          </a:p>
        </p:txBody>
      </p:sp>
      <p:pic>
        <p:nvPicPr>
          <p:cNvPr id="13" name="Image 3" descr="preencoded.png"/>
          <p:cNvPicPr>
            <a:picLocks noChangeAspect="1"/>
          </p:cNvPicPr>
          <p:nvPr/>
        </p:nvPicPr>
        <p:blipFill>
          <a:blip r:embed="rId6"/>
          <a:stretch>
            <a:fillRect/>
          </a:stretch>
        </p:blipFill>
        <p:spPr>
          <a:xfrm>
            <a:off x="3780982" y="4768034"/>
            <a:ext cx="3243365" cy="614482"/>
          </a:xfrm>
          <a:prstGeom prst="rect">
            <a:avLst/>
          </a:prstGeom>
        </p:spPr>
      </p:pic>
      <p:sp>
        <p:nvSpPr>
          <p:cNvPr id="14" name="Text 8"/>
          <p:cNvSpPr/>
          <p:nvPr/>
        </p:nvSpPr>
        <p:spPr>
          <a:xfrm>
            <a:off x="3934587" y="5536120"/>
            <a:ext cx="2723287"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Merchant Ecosystem (Phase 3)</a:t>
            </a:r>
            <a:endParaRPr lang="en-US" sz="1300" dirty="0"/>
          </a:p>
        </p:txBody>
      </p:sp>
      <p:sp>
        <p:nvSpPr>
          <p:cNvPr id="15" name="Text 9"/>
          <p:cNvSpPr/>
          <p:nvPr/>
        </p:nvSpPr>
        <p:spPr>
          <a:xfrm>
            <a:off x="3934587" y="5841607"/>
            <a:ext cx="2936155"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long-term ecosystem includes direct merchant onboarding, incentive-aligned partnerships, and reduced transaction dependency on legacy intermediaries.</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37679" y="422475"/>
            <a:ext cx="6486669" cy="853567"/>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Go-To-Market Strategy &amp; 5-Year Roadmap</a:t>
            </a:r>
            <a:endParaRPr lang="en-US" sz="2650" dirty="0"/>
          </a:p>
        </p:txBody>
      </p:sp>
      <p:sp>
        <p:nvSpPr>
          <p:cNvPr id="3" name="Text 1"/>
          <p:cNvSpPr/>
          <p:nvPr/>
        </p:nvSpPr>
        <p:spPr>
          <a:xfrm>
            <a:off x="537679" y="1337459"/>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GTM Phases</a:t>
            </a:r>
            <a:endParaRPr lang="en-US" sz="1300" dirty="0"/>
          </a:p>
        </p:txBody>
      </p:sp>
      <p:sp>
        <p:nvSpPr>
          <p:cNvPr id="4" name="Shape 2"/>
          <p:cNvSpPr/>
          <p:nvPr/>
        </p:nvSpPr>
        <p:spPr>
          <a:xfrm>
            <a:off x="537679" y="1781228"/>
            <a:ext cx="345611" cy="345611"/>
          </a:xfrm>
          <a:prstGeom prst="roundRect">
            <a:avLst>
              <a:gd name="adj" fmla="val 66678"/>
            </a:avLst>
          </a:prstGeom>
          <a:solidFill>
            <a:srgbClr val="222222"/>
          </a:solidFill>
          <a:ln/>
        </p:spPr>
      </p:sp>
      <p:sp>
        <p:nvSpPr>
          <p:cNvPr id="5" name="Text 3"/>
          <p:cNvSpPr/>
          <p:nvPr/>
        </p:nvSpPr>
        <p:spPr>
          <a:xfrm>
            <a:off x="608081" y="1826029"/>
            <a:ext cx="204807" cy="256008"/>
          </a:xfrm>
          <a:prstGeom prst="rect">
            <a:avLst/>
          </a:prstGeom>
          <a:noFill/>
          <a:ln/>
        </p:spPr>
        <p:txBody>
          <a:bodyPr wrap="none" lIns="0" tIns="0" rIns="0" bIns="0" rtlCol="0" anchor="t"/>
          <a:lstStyle/>
          <a:p>
            <a:pPr marL="0" indent="0" algn="ctr">
              <a:lnSpc>
                <a:spcPts val="1600"/>
              </a:lnSpc>
              <a:buNone/>
            </a:pPr>
            <a:r>
              <a:rPr lang="en-US" sz="1600" b="1" dirty="0">
                <a:solidFill>
                  <a:srgbClr val="D7D4CC"/>
                </a:solidFill>
                <a:latin typeface="Poppins Bold" pitchFamily="34" charset="0"/>
                <a:ea typeface="Poppins Bold" pitchFamily="34" charset="-122"/>
                <a:cs typeface="Poppins Bold" pitchFamily="34" charset="-120"/>
              </a:rPr>
              <a:t>1</a:t>
            </a:r>
            <a:endParaRPr lang="en-US" sz="1600" dirty="0"/>
          </a:p>
        </p:txBody>
      </p:sp>
      <p:sp>
        <p:nvSpPr>
          <p:cNvPr id="6" name="Text 4"/>
          <p:cNvSpPr/>
          <p:nvPr/>
        </p:nvSpPr>
        <p:spPr>
          <a:xfrm>
            <a:off x="1036895" y="1834030"/>
            <a:ext cx="1535003" cy="853443"/>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Phase 1: Freelancer &amp; Crypto-Native Users</a:t>
            </a:r>
            <a:endParaRPr lang="en-US" sz="1300" dirty="0"/>
          </a:p>
        </p:txBody>
      </p:sp>
      <p:sp>
        <p:nvSpPr>
          <p:cNvPr id="7" name="Text 5"/>
          <p:cNvSpPr/>
          <p:nvPr/>
        </p:nvSpPr>
        <p:spPr>
          <a:xfrm>
            <a:off x="1036895" y="2779599"/>
            <a:ext cx="1535003" cy="245731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Acquisition via Web3 communities, freelance marketplaces, remote work networks, and digital nomad forums. Positioning: </a:t>
            </a:r>
            <a:r>
              <a:rPr lang="en-US" sz="1200" i="1" dirty="0">
                <a:solidFill>
                  <a:srgbClr val="D7D4CC"/>
                </a:solidFill>
                <a:latin typeface="Raleway Medium" pitchFamily="34" charset="0"/>
                <a:ea typeface="Raleway Medium" pitchFamily="34" charset="-122"/>
                <a:cs typeface="Raleway Medium" pitchFamily="34" charset="-120"/>
              </a:rPr>
              <a:t>"Spend your digital dollars globally."</a:t>
            </a:r>
            <a:endParaRPr lang="en-US" sz="1200" dirty="0"/>
          </a:p>
        </p:txBody>
      </p:sp>
      <p:sp>
        <p:nvSpPr>
          <p:cNvPr id="8" name="Shape 6"/>
          <p:cNvSpPr/>
          <p:nvPr/>
        </p:nvSpPr>
        <p:spPr>
          <a:xfrm>
            <a:off x="2763904" y="1781228"/>
            <a:ext cx="345611" cy="345611"/>
          </a:xfrm>
          <a:prstGeom prst="roundRect">
            <a:avLst>
              <a:gd name="adj" fmla="val 66678"/>
            </a:avLst>
          </a:prstGeom>
          <a:solidFill>
            <a:srgbClr val="222222"/>
          </a:solidFill>
          <a:ln/>
        </p:spPr>
      </p:sp>
      <p:sp>
        <p:nvSpPr>
          <p:cNvPr id="9" name="Text 7"/>
          <p:cNvSpPr/>
          <p:nvPr/>
        </p:nvSpPr>
        <p:spPr>
          <a:xfrm>
            <a:off x="2834306" y="1826029"/>
            <a:ext cx="204807" cy="256008"/>
          </a:xfrm>
          <a:prstGeom prst="rect">
            <a:avLst/>
          </a:prstGeom>
          <a:noFill/>
          <a:ln/>
        </p:spPr>
        <p:txBody>
          <a:bodyPr wrap="none" lIns="0" tIns="0" rIns="0" bIns="0" rtlCol="0" anchor="t"/>
          <a:lstStyle/>
          <a:p>
            <a:pPr marL="0" indent="0" algn="ctr">
              <a:lnSpc>
                <a:spcPts val="1600"/>
              </a:lnSpc>
              <a:buNone/>
            </a:pPr>
            <a:r>
              <a:rPr lang="en-US" sz="1600" b="1" dirty="0">
                <a:solidFill>
                  <a:srgbClr val="D7D4CC"/>
                </a:solidFill>
                <a:latin typeface="Poppins Bold" pitchFamily="34" charset="0"/>
                <a:ea typeface="Poppins Bold" pitchFamily="34" charset="-122"/>
                <a:cs typeface="Poppins Bold" pitchFamily="34" charset="-120"/>
              </a:rPr>
              <a:t>2</a:t>
            </a:r>
            <a:endParaRPr lang="en-US" sz="1600" dirty="0"/>
          </a:p>
        </p:txBody>
      </p:sp>
      <p:sp>
        <p:nvSpPr>
          <p:cNvPr id="10" name="Text 8"/>
          <p:cNvSpPr/>
          <p:nvPr/>
        </p:nvSpPr>
        <p:spPr>
          <a:xfrm>
            <a:off x="3263120" y="1834030"/>
            <a:ext cx="1535003" cy="640083"/>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Phase 2: Remote Businesses &amp; SMEs</a:t>
            </a:r>
            <a:endParaRPr lang="en-US" sz="1300" dirty="0"/>
          </a:p>
        </p:txBody>
      </p:sp>
      <p:sp>
        <p:nvSpPr>
          <p:cNvPr id="11" name="Text 9"/>
          <p:cNvSpPr/>
          <p:nvPr/>
        </p:nvSpPr>
        <p:spPr>
          <a:xfrm>
            <a:off x="3263120" y="2566238"/>
            <a:ext cx="1535003" cy="245731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Targeting cross-border startups, e-commerce sellers, crypto-native businesses, and emerging market exporters. Positioning: </a:t>
            </a:r>
            <a:r>
              <a:rPr lang="en-US" sz="1200" i="1" dirty="0">
                <a:solidFill>
                  <a:srgbClr val="D7D4CC"/>
                </a:solidFill>
                <a:latin typeface="Raleway Medium" pitchFamily="34" charset="0"/>
                <a:ea typeface="Raleway Medium" pitchFamily="34" charset="-122"/>
                <a:cs typeface="Raleway Medium" pitchFamily="34" charset="-120"/>
              </a:rPr>
              <a:t>"Global payments without banking friction."</a:t>
            </a:r>
            <a:endParaRPr lang="en-US" sz="1200" dirty="0"/>
          </a:p>
        </p:txBody>
      </p:sp>
      <p:sp>
        <p:nvSpPr>
          <p:cNvPr id="12" name="Shape 10"/>
          <p:cNvSpPr/>
          <p:nvPr/>
        </p:nvSpPr>
        <p:spPr>
          <a:xfrm>
            <a:off x="4990129" y="1781228"/>
            <a:ext cx="345611" cy="345611"/>
          </a:xfrm>
          <a:prstGeom prst="roundRect">
            <a:avLst>
              <a:gd name="adj" fmla="val 66678"/>
            </a:avLst>
          </a:prstGeom>
          <a:solidFill>
            <a:srgbClr val="222222"/>
          </a:solidFill>
          <a:ln/>
        </p:spPr>
      </p:sp>
      <p:sp>
        <p:nvSpPr>
          <p:cNvPr id="13" name="Text 11"/>
          <p:cNvSpPr/>
          <p:nvPr/>
        </p:nvSpPr>
        <p:spPr>
          <a:xfrm>
            <a:off x="5060531" y="1826029"/>
            <a:ext cx="204807" cy="256008"/>
          </a:xfrm>
          <a:prstGeom prst="rect">
            <a:avLst/>
          </a:prstGeom>
          <a:noFill/>
          <a:ln/>
        </p:spPr>
        <p:txBody>
          <a:bodyPr wrap="none" lIns="0" tIns="0" rIns="0" bIns="0" rtlCol="0" anchor="t"/>
          <a:lstStyle/>
          <a:p>
            <a:pPr marL="0" indent="0" algn="ctr">
              <a:lnSpc>
                <a:spcPts val="1600"/>
              </a:lnSpc>
              <a:buNone/>
            </a:pPr>
            <a:r>
              <a:rPr lang="en-US" sz="1600" b="1" dirty="0">
                <a:solidFill>
                  <a:srgbClr val="D7D4CC"/>
                </a:solidFill>
                <a:latin typeface="Poppins Bold" pitchFamily="34" charset="0"/>
                <a:ea typeface="Poppins Bold" pitchFamily="34" charset="-122"/>
                <a:cs typeface="Poppins Bold" pitchFamily="34" charset="-120"/>
              </a:rPr>
              <a:t>3</a:t>
            </a:r>
            <a:endParaRPr lang="en-US" sz="1600" dirty="0"/>
          </a:p>
        </p:txBody>
      </p:sp>
      <p:sp>
        <p:nvSpPr>
          <p:cNvPr id="14" name="Text 12"/>
          <p:cNvSpPr/>
          <p:nvPr/>
        </p:nvSpPr>
        <p:spPr>
          <a:xfrm>
            <a:off x="5489345" y="1834030"/>
            <a:ext cx="1535003" cy="640083"/>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Phase 3: Merchant Expansion</a:t>
            </a:r>
            <a:endParaRPr lang="en-US" sz="1300" dirty="0"/>
          </a:p>
        </p:txBody>
      </p:sp>
      <p:sp>
        <p:nvSpPr>
          <p:cNvPr id="15" name="Text 13"/>
          <p:cNvSpPr/>
          <p:nvPr/>
        </p:nvSpPr>
        <p:spPr>
          <a:xfrm>
            <a:off x="5489345" y="2566238"/>
            <a:ext cx="1535003" cy="2211580"/>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Target mid-sized merchants seeking lower fees, incentivize adoption through reduced processing costs, and introduce loyalty programs for ecosystem lock-in.</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37679" y="422475"/>
            <a:ext cx="3414017" cy="426783"/>
          </a:xfrm>
          <a:prstGeom prst="rect">
            <a:avLst/>
          </a:prstGeom>
          <a:noFill/>
          <a:ln/>
        </p:spPr>
        <p:txBody>
          <a:bodyPr wrap="none" lIns="0" tIns="0" rIns="0" bIns="0" rtlCol="0" anchor="t"/>
          <a:lstStyle/>
          <a:p>
            <a:pPr marL="0" indent="0" algn="l">
              <a:lnSpc>
                <a:spcPts val="3350"/>
              </a:lnSpc>
              <a:buNone/>
            </a:pPr>
            <a:endParaRPr lang="en-US" sz="2650" dirty="0"/>
          </a:p>
        </p:txBody>
      </p:sp>
      <p:sp>
        <p:nvSpPr>
          <p:cNvPr id="3" name="Text 1"/>
          <p:cNvSpPr/>
          <p:nvPr/>
        </p:nvSpPr>
        <p:spPr>
          <a:xfrm>
            <a:off x="537679" y="910676"/>
            <a:ext cx="3430140" cy="341365"/>
          </a:xfrm>
          <a:prstGeom prst="rect">
            <a:avLst/>
          </a:prstGeom>
          <a:noFill/>
          <a:ln/>
        </p:spPr>
        <p:txBody>
          <a:bodyPr wrap="none" lIns="0" tIns="0" rIns="0" bIns="0" rtlCol="0" anchor="t"/>
          <a:lstStyle/>
          <a:p>
            <a:pPr marL="0" indent="0" algn="l">
              <a:lnSpc>
                <a:spcPts val="2650"/>
              </a:lnSpc>
              <a:buNone/>
            </a:pPr>
            <a:r>
              <a:rPr lang="en-US" sz="2150" b="1" dirty="0">
                <a:solidFill>
                  <a:srgbClr val="E8AC03"/>
                </a:solidFill>
                <a:latin typeface="Poppins Bold" pitchFamily="34" charset="0"/>
                <a:ea typeface="Poppins Bold" pitchFamily="34" charset="-122"/>
                <a:cs typeface="Poppins Bold" pitchFamily="34" charset="-120"/>
              </a:rPr>
              <a:t>5-Year Expansion Vision</a:t>
            </a:r>
            <a:endParaRPr lang="en-US" sz="2150" dirty="0"/>
          </a:p>
        </p:txBody>
      </p:sp>
      <p:sp>
        <p:nvSpPr>
          <p:cNvPr id="4" name="Shape 2"/>
          <p:cNvSpPr/>
          <p:nvPr/>
        </p:nvSpPr>
        <p:spPr>
          <a:xfrm>
            <a:off x="3771136" y="1482449"/>
            <a:ext cx="19693" cy="3881605"/>
          </a:xfrm>
          <a:prstGeom prst="roundRect">
            <a:avLst>
              <a:gd name="adj" fmla="val 1170198"/>
            </a:avLst>
          </a:prstGeom>
          <a:solidFill>
            <a:srgbClr val="3B3B3B"/>
          </a:solidFill>
          <a:ln/>
        </p:spPr>
      </p:sp>
      <p:sp>
        <p:nvSpPr>
          <p:cNvPr id="5" name="Shape 3"/>
          <p:cNvSpPr/>
          <p:nvPr/>
        </p:nvSpPr>
        <p:spPr>
          <a:xfrm>
            <a:off x="3493466" y="1645408"/>
            <a:ext cx="307210" cy="19693"/>
          </a:xfrm>
          <a:prstGeom prst="roundRect">
            <a:avLst>
              <a:gd name="adj" fmla="val 1170198"/>
            </a:avLst>
          </a:prstGeom>
          <a:solidFill>
            <a:srgbClr val="3B3B3B"/>
          </a:solidFill>
          <a:ln/>
        </p:spPr>
      </p:sp>
      <p:sp>
        <p:nvSpPr>
          <p:cNvPr id="6" name="Shape 4"/>
          <p:cNvSpPr/>
          <p:nvPr/>
        </p:nvSpPr>
        <p:spPr>
          <a:xfrm>
            <a:off x="3723381" y="1597653"/>
            <a:ext cx="115204" cy="115204"/>
          </a:xfrm>
          <a:prstGeom prst="roundRect">
            <a:avLst>
              <a:gd name="adj" fmla="val 205128"/>
            </a:avLst>
          </a:prstGeom>
          <a:solidFill>
            <a:srgbClr val="E8AC03"/>
          </a:solidFill>
          <a:ln/>
        </p:spPr>
      </p:sp>
      <p:sp>
        <p:nvSpPr>
          <p:cNvPr id="7" name="Text 5"/>
          <p:cNvSpPr/>
          <p:nvPr/>
        </p:nvSpPr>
        <p:spPr>
          <a:xfrm>
            <a:off x="1459493" y="1535250"/>
            <a:ext cx="1707008" cy="213361"/>
          </a:xfrm>
          <a:prstGeom prst="rect">
            <a:avLst/>
          </a:prstGeom>
          <a:noFill/>
          <a:ln/>
        </p:spPr>
        <p:txBody>
          <a:bodyPr wrap="none" lIns="0" tIns="0" rIns="0" bIns="0" rtlCol="0" anchor="t"/>
          <a:lstStyle/>
          <a:p>
            <a:pPr marL="0" indent="0" algn="r">
              <a:lnSpc>
                <a:spcPts val="1650"/>
              </a:lnSpc>
              <a:buNone/>
            </a:pPr>
            <a:r>
              <a:rPr lang="en-US" sz="1300" b="1" dirty="0">
                <a:solidFill>
                  <a:srgbClr val="D7D4CC"/>
                </a:solidFill>
                <a:latin typeface="Poppins Bold" pitchFamily="34" charset="0"/>
                <a:ea typeface="Poppins Bold" pitchFamily="34" charset="-122"/>
                <a:cs typeface="Poppins Bold" pitchFamily="34" charset="-120"/>
              </a:rPr>
              <a:t>Year 1–2</a:t>
            </a:r>
            <a:endParaRPr lang="en-US" sz="1300" dirty="0"/>
          </a:p>
        </p:txBody>
      </p:sp>
      <p:sp>
        <p:nvSpPr>
          <p:cNvPr id="8" name="Text 6"/>
          <p:cNvSpPr/>
          <p:nvPr/>
        </p:nvSpPr>
        <p:spPr>
          <a:xfrm>
            <a:off x="537679" y="1840737"/>
            <a:ext cx="2628823" cy="982925"/>
          </a:xfrm>
          <a:prstGeom prst="rect">
            <a:avLst/>
          </a:prstGeom>
          <a:noFill/>
          <a:ln/>
        </p:spPr>
        <p:txBody>
          <a:bodyPr wrap="square" lIns="0" tIns="0" rIns="0" bIns="0" rtlCol="0" anchor="t"/>
          <a:lstStyle/>
          <a:p>
            <a:pPr marL="0" indent="0" algn="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Scale card issuance, expand regional onboarding, launch Global Payouts, strengthen compliance framework.</a:t>
            </a:r>
            <a:endParaRPr lang="en-US" sz="1200" dirty="0"/>
          </a:p>
        </p:txBody>
      </p:sp>
      <p:sp>
        <p:nvSpPr>
          <p:cNvPr id="9" name="Shape 7"/>
          <p:cNvSpPr/>
          <p:nvPr/>
        </p:nvSpPr>
        <p:spPr>
          <a:xfrm>
            <a:off x="3761290" y="2567100"/>
            <a:ext cx="307210" cy="19693"/>
          </a:xfrm>
          <a:prstGeom prst="roundRect">
            <a:avLst>
              <a:gd name="adj" fmla="val 1170198"/>
            </a:avLst>
          </a:prstGeom>
          <a:solidFill>
            <a:srgbClr val="3B3B3B"/>
          </a:solidFill>
          <a:ln/>
        </p:spPr>
      </p:sp>
      <p:sp>
        <p:nvSpPr>
          <p:cNvPr id="10" name="Shape 8"/>
          <p:cNvSpPr/>
          <p:nvPr/>
        </p:nvSpPr>
        <p:spPr>
          <a:xfrm>
            <a:off x="3723381" y="2519344"/>
            <a:ext cx="115204" cy="115204"/>
          </a:xfrm>
          <a:prstGeom prst="roundRect">
            <a:avLst>
              <a:gd name="adj" fmla="val 205128"/>
            </a:avLst>
          </a:prstGeom>
          <a:solidFill>
            <a:srgbClr val="E8AC03"/>
          </a:solidFill>
          <a:ln/>
        </p:spPr>
      </p:sp>
      <p:sp>
        <p:nvSpPr>
          <p:cNvPr id="11" name="Text 9"/>
          <p:cNvSpPr/>
          <p:nvPr/>
        </p:nvSpPr>
        <p:spPr>
          <a:xfrm>
            <a:off x="4395464" y="2456942"/>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Year 2–3</a:t>
            </a:r>
            <a:endParaRPr lang="en-US" sz="1300" dirty="0"/>
          </a:p>
        </p:txBody>
      </p:sp>
      <p:sp>
        <p:nvSpPr>
          <p:cNvPr id="12" name="Text 10"/>
          <p:cNvSpPr/>
          <p:nvPr/>
        </p:nvSpPr>
        <p:spPr>
          <a:xfrm>
            <a:off x="4395464" y="2762429"/>
            <a:ext cx="2628884"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Launch USD IBAN infrastructure, integrate advanced FX routing, expand SME adoption.</a:t>
            </a:r>
            <a:endParaRPr lang="en-US" sz="1200" dirty="0"/>
          </a:p>
        </p:txBody>
      </p:sp>
      <p:sp>
        <p:nvSpPr>
          <p:cNvPr id="13" name="Shape 11"/>
          <p:cNvSpPr/>
          <p:nvPr/>
        </p:nvSpPr>
        <p:spPr>
          <a:xfrm>
            <a:off x="3493466" y="3361587"/>
            <a:ext cx="307210" cy="19693"/>
          </a:xfrm>
          <a:prstGeom prst="roundRect">
            <a:avLst>
              <a:gd name="adj" fmla="val 1170198"/>
            </a:avLst>
          </a:prstGeom>
          <a:solidFill>
            <a:srgbClr val="3B3B3B"/>
          </a:solidFill>
          <a:ln/>
        </p:spPr>
      </p:sp>
      <p:sp>
        <p:nvSpPr>
          <p:cNvPr id="14" name="Shape 12"/>
          <p:cNvSpPr/>
          <p:nvPr/>
        </p:nvSpPr>
        <p:spPr>
          <a:xfrm>
            <a:off x="3723381" y="3313832"/>
            <a:ext cx="115204" cy="115204"/>
          </a:xfrm>
          <a:prstGeom prst="roundRect">
            <a:avLst>
              <a:gd name="adj" fmla="val 205128"/>
            </a:avLst>
          </a:prstGeom>
          <a:solidFill>
            <a:srgbClr val="E8AC03"/>
          </a:solidFill>
          <a:ln/>
        </p:spPr>
      </p:sp>
      <p:sp>
        <p:nvSpPr>
          <p:cNvPr id="15" name="Text 13"/>
          <p:cNvSpPr/>
          <p:nvPr/>
        </p:nvSpPr>
        <p:spPr>
          <a:xfrm>
            <a:off x="1459493" y="3251430"/>
            <a:ext cx="1707008" cy="213361"/>
          </a:xfrm>
          <a:prstGeom prst="rect">
            <a:avLst/>
          </a:prstGeom>
          <a:noFill/>
          <a:ln/>
        </p:spPr>
        <p:txBody>
          <a:bodyPr wrap="none" lIns="0" tIns="0" rIns="0" bIns="0" rtlCol="0" anchor="t"/>
          <a:lstStyle/>
          <a:p>
            <a:pPr marL="0" indent="0" algn="r">
              <a:lnSpc>
                <a:spcPts val="1650"/>
              </a:lnSpc>
              <a:buNone/>
            </a:pPr>
            <a:r>
              <a:rPr lang="en-US" sz="1300" b="1" dirty="0">
                <a:solidFill>
                  <a:srgbClr val="D7D4CC"/>
                </a:solidFill>
                <a:latin typeface="Poppins Bold" pitchFamily="34" charset="0"/>
                <a:ea typeface="Poppins Bold" pitchFamily="34" charset="-122"/>
                <a:cs typeface="Poppins Bold" pitchFamily="34" charset="-120"/>
              </a:rPr>
              <a:t>Year 3–4</a:t>
            </a:r>
            <a:endParaRPr lang="en-US" sz="1300" dirty="0"/>
          </a:p>
        </p:txBody>
      </p:sp>
      <p:sp>
        <p:nvSpPr>
          <p:cNvPr id="16" name="Text 14"/>
          <p:cNvSpPr/>
          <p:nvPr/>
        </p:nvSpPr>
        <p:spPr>
          <a:xfrm>
            <a:off x="537679" y="3556917"/>
            <a:ext cx="2628823" cy="982925"/>
          </a:xfrm>
          <a:prstGeom prst="rect">
            <a:avLst/>
          </a:prstGeom>
          <a:noFill/>
          <a:ln/>
        </p:spPr>
        <p:txBody>
          <a:bodyPr wrap="square" lIns="0" tIns="0" rIns="0" bIns="0" rtlCol="0" anchor="t"/>
          <a:lstStyle/>
          <a:p>
            <a:pPr marL="0" indent="0" algn="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Deploy proprietary PoS pilot, onboard strategic merchant clusters, introduce loyalty and incentive programs.</a:t>
            </a:r>
            <a:endParaRPr lang="en-US" sz="1200" dirty="0"/>
          </a:p>
        </p:txBody>
      </p:sp>
      <p:sp>
        <p:nvSpPr>
          <p:cNvPr id="17" name="Shape 15"/>
          <p:cNvSpPr/>
          <p:nvPr/>
        </p:nvSpPr>
        <p:spPr>
          <a:xfrm>
            <a:off x="3761290" y="4185799"/>
            <a:ext cx="307210" cy="19693"/>
          </a:xfrm>
          <a:prstGeom prst="roundRect">
            <a:avLst>
              <a:gd name="adj" fmla="val 1170198"/>
            </a:avLst>
          </a:prstGeom>
          <a:solidFill>
            <a:srgbClr val="3B3B3B"/>
          </a:solidFill>
          <a:ln/>
        </p:spPr>
      </p:sp>
      <p:sp>
        <p:nvSpPr>
          <p:cNvPr id="18" name="Shape 16"/>
          <p:cNvSpPr/>
          <p:nvPr/>
        </p:nvSpPr>
        <p:spPr>
          <a:xfrm>
            <a:off x="3723381" y="4138044"/>
            <a:ext cx="115204" cy="115204"/>
          </a:xfrm>
          <a:prstGeom prst="roundRect">
            <a:avLst>
              <a:gd name="adj" fmla="val 205128"/>
            </a:avLst>
          </a:prstGeom>
          <a:solidFill>
            <a:srgbClr val="E8AC03"/>
          </a:solidFill>
          <a:ln/>
        </p:spPr>
      </p:sp>
      <p:sp>
        <p:nvSpPr>
          <p:cNvPr id="19" name="Text 17"/>
          <p:cNvSpPr/>
          <p:nvPr/>
        </p:nvSpPr>
        <p:spPr>
          <a:xfrm>
            <a:off x="4395464" y="4075642"/>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Year 4–5</a:t>
            </a:r>
            <a:endParaRPr lang="en-US" sz="1300" dirty="0"/>
          </a:p>
        </p:txBody>
      </p:sp>
      <p:sp>
        <p:nvSpPr>
          <p:cNvPr id="20" name="Text 18"/>
          <p:cNvSpPr/>
          <p:nvPr/>
        </p:nvSpPr>
        <p:spPr>
          <a:xfrm>
            <a:off x="4395464" y="4381129"/>
            <a:ext cx="2628884"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Expand closed-loop ecosystem, introduce embedded checkout credit, deepen global settlement corridors.</a:t>
            </a:r>
            <a:endParaRPr lang="en-US" sz="1200" dirty="0"/>
          </a:p>
        </p:txBody>
      </p:sp>
      <p:sp>
        <p:nvSpPr>
          <p:cNvPr id="21" name="Shape 19"/>
          <p:cNvSpPr/>
          <p:nvPr/>
        </p:nvSpPr>
        <p:spPr>
          <a:xfrm>
            <a:off x="537679" y="5536859"/>
            <a:ext cx="6486669" cy="898491"/>
          </a:xfrm>
          <a:prstGeom prst="roundRect">
            <a:avLst>
              <a:gd name="adj" fmla="val 25648"/>
            </a:avLst>
          </a:prstGeom>
          <a:solidFill>
            <a:srgbClr val="4C3801"/>
          </a:solidFill>
          <a:ln/>
        </p:spPr>
      </p:sp>
      <p:pic>
        <p:nvPicPr>
          <p:cNvPr id="22" name="Image 0" descr="preencoded.png"/>
          <p:cNvPicPr>
            <a:picLocks noChangeAspect="1"/>
          </p:cNvPicPr>
          <p:nvPr/>
        </p:nvPicPr>
        <p:blipFill>
          <a:blip r:embed="rId3"/>
          <a:stretch>
            <a:fillRect/>
          </a:stretch>
        </p:blipFill>
        <p:spPr>
          <a:xfrm>
            <a:off x="691284" y="5771697"/>
            <a:ext cx="192006" cy="153605"/>
          </a:xfrm>
          <a:prstGeom prst="rect">
            <a:avLst/>
          </a:prstGeom>
        </p:spPr>
      </p:pic>
      <p:sp>
        <p:nvSpPr>
          <p:cNvPr id="23" name="Text 20"/>
          <p:cNvSpPr/>
          <p:nvPr/>
        </p:nvSpPr>
        <p:spPr>
          <a:xfrm>
            <a:off x="1036895" y="5728865"/>
            <a:ext cx="5833848" cy="491462"/>
          </a:xfrm>
          <a:prstGeom prst="rect">
            <a:avLst/>
          </a:prstGeom>
          <a:noFill/>
          <a:ln/>
        </p:spPr>
        <p:txBody>
          <a:bodyPr wrap="square" lIns="0" tIns="0" rIns="0" bIns="0" rtlCol="0" anchor="t"/>
          <a:lstStyle/>
          <a:p>
            <a:pPr marL="0" indent="0" algn="l">
              <a:lnSpc>
                <a:spcPts val="1900"/>
              </a:lnSpc>
              <a:buNone/>
            </a:pPr>
            <a:r>
              <a:rPr lang="en-US" sz="1200" b="1" dirty="0">
                <a:solidFill>
                  <a:srgbClr val="FFFFFF"/>
                </a:solidFill>
                <a:latin typeface="Raleway Medium" pitchFamily="34" charset="0"/>
                <a:ea typeface="Raleway Medium" pitchFamily="34" charset="-122"/>
                <a:cs typeface="Raleway Medium" pitchFamily="34" charset="-120"/>
              </a:rPr>
              <a:t>Long-Term Vision:</a:t>
            </a:r>
            <a:r>
              <a:rPr lang="en-US" sz="1200" dirty="0">
                <a:solidFill>
                  <a:srgbClr val="FFFFFF"/>
                </a:solidFill>
                <a:latin typeface="Raleway Medium" pitchFamily="34" charset="0"/>
                <a:ea typeface="Raleway Medium" pitchFamily="34" charset="-122"/>
                <a:cs typeface="Raleway Medium" pitchFamily="34" charset="-120"/>
              </a:rPr>
              <a:t> To become the infrastructure layer powering borderless commerce between digital assets and the real economy.</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537679" y="422475"/>
            <a:ext cx="5085024"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Financial Projections &amp; Team</a:t>
            </a:r>
            <a:endParaRPr lang="en-US" sz="2650" dirty="0"/>
          </a:p>
        </p:txBody>
      </p:sp>
      <p:sp>
        <p:nvSpPr>
          <p:cNvPr id="3" name="Text 1"/>
          <p:cNvSpPr/>
          <p:nvPr/>
        </p:nvSpPr>
        <p:spPr>
          <a:xfrm>
            <a:off x="537679" y="1156469"/>
            <a:ext cx="6486669" cy="245731"/>
          </a:xfrm>
          <a:prstGeom prst="rect">
            <a:avLst/>
          </a:prstGeom>
          <a:noFill/>
          <a:ln/>
        </p:spPr>
        <p:txBody>
          <a:bodyPr wrap="none" lIns="0" tIns="0" rIns="0" bIns="0" rtlCol="0" anchor="t"/>
          <a:lstStyle/>
          <a:p>
            <a:pPr marL="0" indent="0" algn="l">
              <a:lnSpc>
                <a:spcPts val="1900"/>
              </a:lnSpc>
              <a:buNone/>
            </a:pPr>
            <a:r>
              <a:rPr lang="en-US" sz="1200" i="1" dirty="0">
                <a:solidFill>
                  <a:srgbClr val="D7D4CC"/>
                </a:solidFill>
                <a:latin typeface="Raleway Medium" pitchFamily="34" charset="0"/>
                <a:ea typeface="Raleway Medium" pitchFamily="34" charset="-122"/>
                <a:cs typeface="Raleway Medium" pitchFamily="34" charset="-120"/>
              </a:rPr>
              <a:t>Illustrative strategic model — not forward-looking guarantees.</a:t>
            </a:r>
            <a:endParaRPr lang="en-US" sz="1200" dirty="0"/>
          </a:p>
        </p:txBody>
      </p:sp>
      <p:sp>
        <p:nvSpPr>
          <p:cNvPr id="4" name="Text 2"/>
          <p:cNvSpPr/>
          <p:nvPr/>
        </p:nvSpPr>
        <p:spPr>
          <a:xfrm>
            <a:off x="537679" y="1728611"/>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Revenue Drivers</a:t>
            </a:r>
            <a:endParaRPr lang="en-US" sz="1300" dirty="0"/>
          </a:p>
        </p:txBody>
      </p:sp>
      <p:sp>
        <p:nvSpPr>
          <p:cNvPr id="5" name="Text 3"/>
          <p:cNvSpPr/>
          <p:nvPr/>
        </p:nvSpPr>
        <p:spPr>
          <a:xfrm>
            <a:off x="537679" y="2095577"/>
            <a:ext cx="3055913" cy="1988742"/>
          </a:xfrm>
          <a:prstGeom prst="rect">
            <a:avLst/>
          </a:prstGeom>
          <a:noFill/>
          <a:ln/>
        </p:spPr>
        <p:txBody>
          <a:bodyPr wrap="square" lIns="0" tIns="0" rIns="0" bIns="0" rtlCol="0" anchor="t"/>
          <a:lstStyle/>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Card interchange volume growth</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Cross-border payout fees</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FX routing margin optimization</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Subscription-based USD accounts</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Merchant network transaction fees</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Embedded credit margin (future phase)</a:t>
            </a:r>
            <a:endParaRPr lang="en-US" sz="1200" dirty="0"/>
          </a:p>
        </p:txBody>
      </p:sp>
      <p:sp>
        <p:nvSpPr>
          <p:cNvPr id="6" name="Text 4"/>
          <p:cNvSpPr/>
          <p:nvPr/>
        </p:nvSpPr>
        <p:spPr>
          <a:xfrm>
            <a:off x="537679" y="4237924"/>
            <a:ext cx="1898215"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Operational Leverage</a:t>
            </a:r>
            <a:endParaRPr lang="en-US" sz="1300" dirty="0"/>
          </a:p>
        </p:txBody>
      </p:sp>
      <p:sp>
        <p:nvSpPr>
          <p:cNvPr id="7" name="Text 5"/>
          <p:cNvSpPr/>
          <p:nvPr/>
        </p:nvSpPr>
        <p:spPr>
          <a:xfrm>
            <a:off x="537679" y="4604890"/>
            <a:ext cx="3055913" cy="245731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As transaction volume increases, liquidity routing efficiency improves, cost per transaction declines, and infrastructure scalability enhances margins. The model supports multi-layer monetization across card, payout, account, and merchant ecosystems. Revenue scales with active user growth, transaction frequency, average transaction size, and merchant ecosystem adoption.</a:t>
            </a:r>
            <a:endParaRPr lang="en-US" sz="1200" dirty="0"/>
          </a:p>
        </p:txBody>
      </p:sp>
      <p:sp>
        <p:nvSpPr>
          <p:cNvPr id="8" name="Shape 6"/>
          <p:cNvSpPr/>
          <p:nvPr/>
        </p:nvSpPr>
        <p:spPr>
          <a:xfrm>
            <a:off x="3861724" y="1575006"/>
            <a:ext cx="3277089" cy="5625416"/>
          </a:xfrm>
          <a:prstGeom prst="roundRect">
            <a:avLst>
              <a:gd name="adj" fmla="val 11251"/>
            </a:avLst>
          </a:prstGeom>
          <a:solidFill>
            <a:srgbClr val="E8AC03"/>
          </a:solidFill>
          <a:ln/>
        </p:spPr>
      </p:sp>
      <p:sp>
        <p:nvSpPr>
          <p:cNvPr id="9" name="Text 7"/>
          <p:cNvSpPr/>
          <p:nvPr/>
        </p:nvSpPr>
        <p:spPr>
          <a:xfrm>
            <a:off x="4015328" y="1728611"/>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Poppins Bold" pitchFamily="34" charset="0"/>
                <a:ea typeface="Poppins Bold" pitchFamily="34" charset="-122"/>
                <a:cs typeface="Poppins Bold" pitchFamily="34" charset="-120"/>
              </a:rPr>
              <a:t>Team &amp; Leadership</a:t>
            </a:r>
            <a:endParaRPr lang="en-US" sz="1300" dirty="0"/>
          </a:p>
        </p:txBody>
      </p:sp>
      <p:sp>
        <p:nvSpPr>
          <p:cNvPr id="10" name="Text 8"/>
          <p:cNvSpPr/>
          <p:nvPr/>
        </p:nvSpPr>
        <p:spPr>
          <a:xfrm>
            <a:off x="4015328" y="2095577"/>
            <a:ext cx="2969880" cy="1228656"/>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Xcentra is led by a team combining experience across blockchain infrastructure, financial technology, regulatory compliance, global payments, and product scaling.</a:t>
            </a:r>
            <a:endParaRPr lang="en-US" sz="1200" dirty="0"/>
          </a:p>
        </p:txBody>
      </p:sp>
      <p:sp>
        <p:nvSpPr>
          <p:cNvPr id="11" name="Text 9"/>
          <p:cNvSpPr/>
          <p:nvPr/>
        </p:nvSpPr>
        <p:spPr>
          <a:xfrm>
            <a:off x="4015328" y="3462452"/>
            <a:ext cx="2969880" cy="982925"/>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The leadership philosophy prioritizes regulatory alignment, infrastructure-first design, and long-term ecosystem sustainability.</a:t>
            </a:r>
            <a:endParaRPr lang="en-US" sz="1200" dirty="0"/>
          </a:p>
        </p:txBody>
      </p:sp>
      <p:sp>
        <p:nvSpPr>
          <p:cNvPr id="12" name="Text 10"/>
          <p:cNvSpPr/>
          <p:nvPr/>
        </p:nvSpPr>
        <p:spPr>
          <a:xfrm>
            <a:off x="4015328" y="4583597"/>
            <a:ext cx="2969880" cy="1228656"/>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Advisory support includes experts in fintech scaling, cross-border compliance, and digital asset risk management — ensuring the platform is built on a foundation of deep domain expertise.</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37679" y="422475"/>
            <a:ext cx="6486669" cy="853567"/>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Conclusion: The Borderless Financial Layer</a:t>
            </a:r>
            <a:endParaRPr lang="en-US" sz="2650" dirty="0"/>
          </a:p>
        </p:txBody>
      </p:sp>
      <p:sp>
        <p:nvSpPr>
          <p:cNvPr id="3" name="Text 1"/>
          <p:cNvSpPr/>
          <p:nvPr/>
        </p:nvSpPr>
        <p:spPr>
          <a:xfrm>
            <a:off x="768086" y="1756058"/>
            <a:ext cx="6256262"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global financial system was not built for remote workers, digital nomads, crypto-native businesses, or inflation-affected economies. Stablecoins introduced digital dollars. But digital dollars require infrastructure. Xcentra provides that infrastructure.</a:t>
            </a:r>
            <a:endParaRPr lang="en-US" sz="1200" dirty="0"/>
          </a:p>
        </p:txBody>
      </p:sp>
      <p:sp>
        <p:nvSpPr>
          <p:cNvPr id="4" name="Shape 2"/>
          <p:cNvSpPr/>
          <p:nvPr/>
        </p:nvSpPr>
        <p:spPr>
          <a:xfrm>
            <a:off x="537679" y="1583252"/>
            <a:ext cx="19693" cy="1082805"/>
          </a:xfrm>
          <a:prstGeom prst="rect">
            <a:avLst/>
          </a:prstGeom>
          <a:solidFill>
            <a:srgbClr val="E8AC03"/>
          </a:solidFill>
          <a:ln/>
        </p:spPr>
      </p:sp>
      <p:sp>
        <p:nvSpPr>
          <p:cNvPr id="5" name="Shape 3"/>
          <p:cNvSpPr/>
          <p:nvPr/>
        </p:nvSpPr>
        <p:spPr>
          <a:xfrm>
            <a:off x="537679" y="2838863"/>
            <a:ext cx="6486669" cy="3436975"/>
          </a:xfrm>
          <a:prstGeom prst="roundRect">
            <a:avLst>
              <a:gd name="adj" fmla="val 6705"/>
            </a:avLst>
          </a:prstGeom>
          <a:solidFill>
            <a:srgbClr val="222222"/>
          </a:solidFill>
          <a:ln/>
        </p:spPr>
      </p:sp>
      <p:sp>
        <p:nvSpPr>
          <p:cNvPr id="6" name="Shape 4"/>
          <p:cNvSpPr/>
          <p:nvPr/>
        </p:nvSpPr>
        <p:spPr>
          <a:xfrm>
            <a:off x="537679" y="2838863"/>
            <a:ext cx="2162223" cy="1841353"/>
          </a:xfrm>
          <a:prstGeom prst="roundRect">
            <a:avLst>
              <a:gd name="adj" fmla="val 12515"/>
            </a:avLst>
          </a:prstGeom>
          <a:solidFill>
            <a:srgbClr val="222222"/>
          </a:solidFill>
          <a:ln/>
        </p:spPr>
      </p:sp>
      <p:sp>
        <p:nvSpPr>
          <p:cNvPr id="7" name="Text 5"/>
          <p:cNvSpPr/>
          <p:nvPr/>
        </p:nvSpPr>
        <p:spPr>
          <a:xfrm>
            <a:off x="691284" y="2992468"/>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Spend</a:t>
            </a:r>
            <a:endParaRPr lang="en-US" sz="1300" dirty="0"/>
          </a:p>
        </p:txBody>
      </p:sp>
      <p:sp>
        <p:nvSpPr>
          <p:cNvPr id="8" name="Text 6"/>
          <p:cNvSpPr/>
          <p:nvPr/>
        </p:nvSpPr>
        <p:spPr>
          <a:xfrm>
            <a:off x="691284" y="3297955"/>
            <a:ext cx="1855013"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Global debit cards accepted at 150M+ merchants worldwide with instant crypto-to-fiat conversion.</a:t>
            </a:r>
            <a:endParaRPr lang="en-US" sz="1200" dirty="0"/>
          </a:p>
        </p:txBody>
      </p:sp>
      <p:sp>
        <p:nvSpPr>
          <p:cNvPr id="9" name="Shape 7"/>
          <p:cNvSpPr/>
          <p:nvPr/>
        </p:nvSpPr>
        <p:spPr>
          <a:xfrm>
            <a:off x="2699902" y="2838863"/>
            <a:ext cx="2162223" cy="1841353"/>
          </a:xfrm>
          <a:prstGeom prst="rect">
            <a:avLst/>
          </a:prstGeom>
          <a:solidFill>
            <a:srgbClr val="222222"/>
          </a:solidFill>
          <a:ln/>
        </p:spPr>
      </p:sp>
      <p:sp>
        <p:nvSpPr>
          <p:cNvPr id="10" name="Shape 8"/>
          <p:cNvSpPr/>
          <p:nvPr/>
        </p:nvSpPr>
        <p:spPr>
          <a:xfrm>
            <a:off x="2699902" y="2838863"/>
            <a:ext cx="19693" cy="1841353"/>
          </a:xfrm>
          <a:prstGeom prst="roundRect">
            <a:avLst>
              <a:gd name="adj" fmla="val 1170198"/>
            </a:avLst>
          </a:prstGeom>
          <a:solidFill>
            <a:srgbClr val="3B3B3B"/>
          </a:solidFill>
          <a:ln/>
        </p:spPr>
      </p:sp>
      <p:sp>
        <p:nvSpPr>
          <p:cNvPr id="11" name="Text 9"/>
          <p:cNvSpPr/>
          <p:nvPr/>
        </p:nvSpPr>
        <p:spPr>
          <a:xfrm>
            <a:off x="2853507" y="2992468"/>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Send</a:t>
            </a:r>
            <a:endParaRPr lang="en-US" sz="1300" dirty="0"/>
          </a:p>
        </p:txBody>
      </p:sp>
      <p:sp>
        <p:nvSpPr>
          <p:cNvPr id="12" name="Text 10"/>
          <p:cNvSpPr/>
          <p:nvPr/>
        </p:nvSpPr>
        <p:spPr>
          <a:xfrm>
            <a:off x="2853507" y="3297955"/>
            <a:ext cx="1855013"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Cross-border payouts to bank accounts in 100+ countries, replacing legacy wire infrastructure.</a:t>
            </a:r>
            <a:endParaRPr lang="en-US" sz="1200" dirty="0"/>
          </a:p>
        </p:txBody>
      </p:sp>
      <p:sp>
        <p:nvSpPr>
          <p:cNvPr id="13" name="Shape 11"/>
          <p:cNvSpPr/>
          <p:nvPr/>
        </p:nvSpPr>
        <p:spPr>
          <a:xfrm>
            <a:off x="4862125" y="2838863"/>
            <a:ext cx="2162223" cy="1841353"/>
          </a:xfrm>
          <a:prstGeom prst="rect">
            <a:avLst/>
          </a:prstGeom>
          <a:solidFill>
            <a:srgbClr val="222222"/>
          </a:solidFill>
          <a:ln/>
        </p:spPr>
      </p:sp>
      <p:sp>
        <p:nvSpPr>
          <p:cNvPr id="14" name="Shape 12"/>
          <p:cNvSpPr/>
          <p:nvPr/>
        </p:nvSpPr>
        <p:spPr>
          <a:xfrm>
            <a:off x="4862125" y="2838863"/>
            <a:ext cx="19693" cy="1841353"/>
          </a:xfrm>
          <a:prstGeom prst="roundRect">
            <a:avLst>
              <a:gd name="adj" fmla="val 1170198"/>
            </a:avLst>
          </a:prstGeom>
          <a:solidFill>
            <a:srgbClr val="3B3B3B"/>
          </a:solidFill>
          <a:ln/>
        </p:spPr>
      </p:sp>
      <p:sp>
        <p:nvSpPr>
          <p:cNvPr id="15" name="Text 13"/>
          <p:cNvSpPr/>
          <p:nvPr/>
        </p:nvSpPr>
        <p:spPr>
          <a:xfrm>
            <a:off x="5015730" y="2992468"/>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Receive</a:t>
            </a:r>
            <a:endParaRPr lang="en-US" sz="1300" dirty="0"/>
          </a:p>
        </p:txBody>
      </p:sp>
      <p:sp>
        <p:nvSpPr>
          <p:cNvPr id="16" name="Text 14"/>
          <p:cNvSpPr/>
          <p:nvPr/>
        </p:nvSpPr>
        <p:spPr>
          <a:xfrm>
            <a:off x="5015730" y="3297955"/>
            <a:ext cx="1855013"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USD IBAN accounts enabling direct salary deposits and international transfers without offshore banking.</a:t>
            </a:r>
            <a:endParaRPr lang="en-US" sz="1200" dirty="0"/>
          </a:p>
        </p:txBody>
      </p:sp>
      <p:sp>
        <p:nvSpPr>
          <p:cNvPr id="17" name="Shape 15"/>
          <p:cNvSpPr/>
          <p:nvPr/>
        </p:nvSpPr>
        <p:spPr>
          <a:xfrm>
            <a:off x="537679" y="4680215"/>
            <a:ext cx="3243304" cy="1595622"/>
          </a:xfrm>
          <a:prstGeom prst="rect">
            <a:avLst/>
          </a:prstGeom>
          <a:solidFill>
            <a:srgbClr val="222222"/>
          </a:solidFill>
          <a:ln/>
        </p:spPr>
      </p:sp>
      <p:sp>
        <p:nvSpPr>
          <p:cNvPr id="18" name="Shape 16"/>
          <p:cNvSpPr/>
          <p:nvPr/>
        </p:nvSpPr>
        <p:spPr>
          <a:xfrm>
            <a:off x="537679" y="4680215"/>
            <a:ext cx="3243304" cy="19693"/>
          </a:xfrm>
          <a:prstGeom prst="roundRect">
            <a:avLst>
              <a:gd name="adj" fmla="val 1170198"/>
            </a:avLst>
          </a:prstGeom>
          <a:solidFill>
            <a:srgbClr val="3B3B3B"/>
          </a:solidFill>
          <a:ln/>
        </p:spPr>
      </p:sp>
      <p:sp>
        <p:nvSpPr>
          <p:cNvPr id="19" name="Text 17"/>
          <p:cNvSpPr/>
          <p:nvPr/>
        </p:nvSpPr>
        <p:spPr>
          <a:xfrm>
            <a:off x="691284" y="4833820"/>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Preserve</a:t>
            </a:r>
            <a:endParaRPr lang="en-US" sz="1300" dirty="0"/>
          </a:p>
        </p:txBody>
      </p:sp>
      <p:sp>
        <p:nvSpPr>
          <p:cNvPr id="20" name="Text 18"/>
          <p:cNvSpPr/>
          <p:nvPr/>
        </p:nvSpPr>
        <p:spPr>
          <a:xfrm>
            <a:off x="691284" y="5139307"/>
            <a:ext cx="2936094"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Store value in USD-pegged stablecoins, protecting purchasing power against local currency devaluation.</a:t>
            </a:r>
            <a:endParaRPr lang="en-US" sz="1200" dirty="0"/>
          </a:p>
        </p:txBody>
      </p:sp>
      <p:sp>
        <p:nvSpPr>
          <p:cNvPr id="21" name="Shape 19"/>
          <p:cNvSpPr/>
          <p:nvPr/>
        </p:nvSpPr>
        <p:spPr>
          <a:xfrm>
            <a:off x="3780982" y="4680215"/>
            <a:ext cx="3243365" cy="1595622"/>
          </a:xfrm>
          <a:prstGeom prst="rect">
            <a:avLst/>
          </a:prstGeom>
          <a:solidFill>
            <a:srgbClr val="222222"/>
          </a:solidFill>
          <a:ln/>
        </p:spPr>
      </p:sp>
      <p:sp>
        <p:nvSpPr>
          <p:cNvPr id="22" name="Shape 20"/>
          <p:cNvSpPr/>
          <p:nvPr/>
        </p:nvSpPr>
        <p:spPr>
          <a:xfrm>
            <a:off x="3780982" y="4680215"/>
            <a:ext cx="19693" cy="1595622"/>
          </a:xfrm>
          <a:prstGeom prst="roundRect">
            <a:avLst>
              <a:gd name="adj" fmla="val 1170198"/>
            </a:avLst>
          </a:prstGeom>
          <a:solidFill>
            <a:srgbClr val="3B3B3B"/>
          </a:solidFill>
          <a:ln/>
        </p:spPr>
      </p:sp>
      <p:sp>
        <p:nvSpPr>
          <p:cNvPr id="23" name="Shape 21"/>
          <p:cNvSpPr/>
          <p:nvPr/>
        </p:nvSpPr>
        <p:spPr>
          <a:xfrm>
            <a:off x="3780982" y="4680215"/>
            <a:ext cx="3243365" cy="19693"/>
          </a:xfrm>
          <a:prstGeom prst="roundRect">
            <a:avLst>
              <a:gd name="adj" fmla="val 1170198"/>
            </a:avLst>
          </a:prstGeom>
          <a:solidFill>
            <a:srgbClr val="3B3B3B"/>
          </a:solidFill>
          <a:ln/>
        </p:spPr>
      </p:sp>
      <p:sp>
        <p:nvSpPr>
          <p:cNvPr id="24" name="Text 22"/>
          <p:cNvSpPr/>
          <p:nvPr/>
        </p:nvSpPr>
        <p:spPr>
          <a:xfrm>
            <a:off x="3934587" y="4833820"/>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Commerce</a:t>
            </a:r>
            <a:endParaRPr lang="en-US" sz="1300" dirty="0"/>
          </a:p>
        </p:txBody>
      </p:sp>
      <p:sp>
        <p:nvSpPr>
          <p:cNvPr id="25" name="Text 23"/>
          <p:cNvSpPr/>
          <p:nvPr/>
        </p:nvSpPr>
        <p:spPr>
          <a:xfrm>
            <a:off x="3934587" y="5139307"/>
            <a:ext cx="2936155"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Merchant-direct ecosystem with lower fees, embedded credit, and loyalty rewards for a self-reinforcing financial loop.</a:t>
            </a:r>
            <a:endParaRPr lang="en-US" sz="1200" dirty="0"/>
          </a:p>
        </p:txBody>
      </p:sp>
      <p:sp>
        <p:nvSpPr>
          <p:cNvPr id="26" name="Text 24"/>
          <p:cNvSpPr/>
          <p:nvPr/>
        </p:nvSpPr>
        <p:spPr>
          <a:xfrm>
            <a:off x="537679" y="6448643"/>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is not a bank. It is not a crypto exchange. It is the infrastructure layer connecting digital assets to global economic activity — built for the billions of people the current financial system was never designed to serve.</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537679" y="926061"/>
            <a:ext cx="6486669" cy="853567"/>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Executive Summary </a:t>
            </a:r>
            <a:endParaRPr lang="en-US" sz="2650" dirty="0"/>
          </a:p>
        </p:txBody>
      </p:sp>
      <p:sp>
        <p:nvSpPr>
          <p:cNvPr id="3" name="Text 1"/>
          <p:cNvSpPr/>
          <p:nvPr/>
        </p:nvSpPr>
        <p:spPr>
          <a:xfrm>
            <a:off x="537679" y="1506450"/>
            <a:ext cx="6486669"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is a borderless digital finance platform designed to bridge the gap between digital assets and the real economy. It enables global citizens — freelancers, remote workers, entrepreneurs, crypto-native businesses, and inflation-affected populations — to use stablecoins as real, everyday money. Unlike traditional banks, Xcentra is not limited by geography. Unlike crypto exchanges, it is not built only for trading. Xcentra sits in between — transforming digital dollars into spendable, sendable, and scalable global liquidity.</a:t>
            </a:r>
            <a:endParaRPr lang="en-US" sz="1200" dirty="0"/>
          </a:p>
        </p:txBody>
      </p:sp>
      <p:sp>
        <p:nvSpPr>
          <p:cNvPr id="4" name="Text 2"/>
          <p:cNvSpPr/>
          <p:nvPr/>
        </p:nvSpPr>
        <p:spPr>
          <a:xfrm>
            <a:off x="537679" y="3153642"/>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Today, users can spend their stablecoins worldwide using Xcentra's global debit cards at over 150 million merchants. The platform converts crypto to local fiat instantly at checkout, making digital assets usable for groceries, travel, subscriptions, and daily life.</a:t>
            </a:r>
            <a:endParaRPr lang="en-US" sz="1200" dirty="0"/>
          </a:p>
        </p:txBody>
      </p:sp>
      <p:sp>
        <p:nvSpPr>
          <p:cNvPr id="5" name="Shape 3"/>
          <p:cNvSpPr/>
          <p:nvPr/>
        </p:nvSpPr>
        <p:spPr>
          <a:xfrm>
            <a:off x="537679" y="4063641"/>
            <a:ext cx="2059820" cy="2087084"/>
          </a:xfrm>
          <a:prstGeom prst="roundRect">
            <a:avLst>
              <a:gd name="adj" fmla="val 11188"/>
            </a:avLst>
          </a:prstGeom>
          <a:solidFill>
            <a:srgbClr val="222222"/>
          </a:solidFill>
          <a:ln/>
        </p:spPr>
      </p:sp>
      <p:sp>
        <p:nvSpPr>
          <p:cNvPr id="6" name="Text 4"/>
          <p:cNvSpPr/>
          <p:nvPr/>
        </p:nvSpPr>
        <p:spPr>
          <a:xfrm>
            <a:off x="691284" y="4217246"/>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The Gap</a:t>
            </a:r>
            <a:endParaRPr lang="en-US" sz="1300" dirty="0"/>
          </a:p>
        </p:txBody>
      </p:sp>
      <p:sp>
        <p:nvSpPr>
          <p:cNvPr id="7" name="Text 5"/>
          <p:cNvSpPr/>
          <p:nvPr/>
        </p:nvSpPr>
        <p:spPr>
          <a:xfrm>
            <a:off x="691284" y="4522733"/>
            <a:ext cx="1752610"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Crypto is widely adopted but difficult to use in daily life. Cross-border payments are slow and expensive.</a:t>
            </a:r>
            <a:endParaRPr lang="en-US" sz="1200" dirty="0"/>
          </a:p>
        </p:txBody>
      </p:sp>
      <p:sp>
        <p:nvSpPr>
          <p:cNvPr id="8" name="Shape 6"/>
          <p:cNvSpPr/>
          <p:nvPr/>
        </p:nvSpPr>
        <p:spPr>
          <a:xfrm>
            <a:off x="2751103" y="4063641"/>
            <a:ext cx="2059820" cy="2087084"/>
          </a:xfrm>
          <a:prstGeom prst="roundRect">
            <a:avLst>
              <a:gd name="adj" fmla="val 11188"/>
            </a:avLst>
          </a:prstGeom>
          <a:solidFill>
            <a:srgbClr val="222222"/>
          </a:solidFill>
          <a:ln/>
        </p:spPr>
      </p:sp>
      <p:sp>
        <p:nvSpPr>
          <p:cNvPr id="9" name="Text 7"/>
          <p:cNvSpPr/>
          <p:nvPr/>
        </p:nvSpPr>
        <p:spPr>
          <a:xfrm>
            <a:off x="2904708" y="4217246"/>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The Barrier</a:t>
            </a:r>
            <a:endParaRPr lang="en-US" sz="1300" dirty="0"/>
          </a:p>
        </p:txBody>
      </p:sp>
      <p:sp>
        <p:nvSpPr>
          <p:cNvPr id="10" name="Text 8"/>
          <p:cNvSpPr/>
          <p:nvPr/>
        </p:nvSpPr>
        <p:spPr>
          <a:xfrm>
            <a:off x="2904708" y="4522733"/>
            <a:ext cx="1752610"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USD-denominated accounts are restricted in many countries. Millions face currency instability and inflation.</a:t>
            </a:r>
            <a:endParaRPr lang="en-US" sz="1200" dirty="0"/>
          </a:p>
        </p:txBody>
      </p:sp>
      <p:sp>
        <p:nvSpPr>
          <p:cNvPr id="11" name="Shape 9"/>
          <p:cNvSpPr/>
          <p:nvPr/>
        </p:nvSpPr>
        <p:spPr>
          <a:xfrm>
            <a:off x="4964528" y="4063641"/>
            <a:ext cx="2059820" cy="2087084"/>
          </a:xfrm>
          <a:prstGeom prst="roundRect">
            <a:avLst>
              <a:gd name="adj" fmla="val 11188"/>
            </a:avLst>
          </a:prstGeom>
          <a:solidFill>
            <a:srgbClr val="222222"/>
          </a:solidFill>
          <a:ln/>
        </p:spPr>
      </p:sp>
      <p:sp>
        <p:nvSpPr>
          <p:cNvPr id="12" name="Text 10"/>
          <p:cNvSpPr/>
          <p:nvPr/>
        </p:nvSpPr>
        <p:spPr>
          <a:xfrm>
            <a:off x="5118133" y="4217246"/>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The Opportunity</a:t>
            </a:r>
            <a:endParaRPr lang="en-US" sz="1300" dirty="0"/>
          </a:p>
        </p:txBody>
      </p:sp>
      <p:sp>
        <p:nvSpPr>
          <p:cNvPr id="13" name="Text 11"/>
          <p:cNvSpPr/>
          <p:nvPr/>
        </p:nvSpPr>
        <p:spPr>
          <a:xfrm>
            <a:off x="5118133" y="4522733"/>
            <a:ext cx="1752610"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world has digital money — but lacks seamless infrastructure to use it globally. This is what Xcentra addresses.</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37679" y="422475"/>
            <a:ext cx="4563407"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Risk Factors &amp; Disclosures</a:t>
            </a:r>
            <a:endParaRPr lang="en-US" sz="2650" dirty="0"/>
          </a:p>
        </p:txBody>
      </p:sp>
      <p:sp>
        <p:nvSpPr>
          <p:cNvPr id="3" name="Text 1"/>
          <p:cNvSpPr/>
          <p:nvPr/>
        </p:nvSpPr>
        <p:spPr>
          <a:xfrm>
            <a:off x="537679" y="1156469"/>
            <a:ext cx="6486669"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Operating at the intersection of digital assets and financial infrastructure introduces inherent risks. Xcentra maintains transparency around the following categories and implements layered safeguards — while acknowledging that financial infrastructure carries inherent exposure.</a:t>
            </a:r>
            <a:endParaRPr lang="en-US" sz="1200" dirty="0"/>
          </a:p>
        </p:txBody>
      </p:sp>
      <p:sp>
        <p:nvSpPr>
          <p:cNvPr id="4" name="Shape 2"/>
          <p:cNvSpPr/>
          <p:nvPr/>
        </p:nvSpPr>
        <p:spPr>
          <a:xfrm>
            <a:off x="537679" y="2312199"/>
            <a:ext cx="6486669" cy="1143545"/>
          </a:xfrm>
          <a:prstGeom prst="roundRect">
            <a:avLst>
              <a:gd name="adj" fmla="val 20152"/>
            </a:avLst>
          </a:prstGeom>
          <a:solidFill>
            <a:srgbClr val="030303"/>
          </a:solidFill>
          <a:ln w="19693">
            <a:solidFill>
              <a:srgbClr val="3B3B3B"/>
            </a:solidFill>
            <a:prstDash val="solid"/>
          </a:ln>
        </p:spPr>
      </p:sp>
      <p:sp>
        <p:nvSpPr>
          <p:cNvPr id="5" name="Shape 3"/>
          <p:cNvSpPr/>
          <p:nvPr/>
        </p:nvSpPr>
        <p:spPr>
          <a:xfrm>
            <a:off x="557372" y="2331892"/>
            <a:ext cx="614481" cy="1104159"/>
          </a:xfrm>
          <a:prstGeom prst="roundRect">
            <a:avLst>
              <a:gd name="adj" fmla="val 33657"/>
            </a:avLst>
          </a:prstGeom>
          <a:solidFill>
            <a:srgbClr val="222222"/>
          </a:solidFill>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378" y="2768768"/>
            <a:ext cx="230407" cy="230408"/>
          </a:xfrm>
          <a:prstGeom prst="rect">
            <a:avLst/>
          </a:prstGeom>
        </p:spPr>
      </p:pic>
      <p:sp>
        <p:nvSpPr>
          <p:cNvPr id="7" name="Text 4"/>
          <p:cNvSpPr/>
          <p:nvPr/>
        </p:nvSpPr>
        <p:spPr>
          <a:xfrm>
            <a:off x="1325458" y="2485497"/>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Regulatory Risk</a:t>
            </a:r>
            <a:endParaRPr lang="en-US" sz="1300" dirty="0"/>
          </a:p>
        </p:txBody>
      </p:sp>
      <p:sp>
        <p:nvSpPr>
          <p:cNvPr id="8" name="Text 5"/>
          <p:cNvSpPr/>
          <p:nvPr/>
        </p:nvSpPr>
        <p:spPr>
          <a:xfrm>
            <a:off x="1325458" y="2790984"/>
            <a:ext cx="5525592"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Digital asset regulations continue to evolve globally. Changes in regulatory frameworks may affect product availability in certain jurisdictions.</a:t>
            </a:r>
            <a:endParaRPr lang="en-US" sz="1200" dirty="0"/>
          </a:p>
        </p:txBody>
      </p:sp>
      <p:sp>
        <p:nvSpPr>
          <p:cNvPr id="9" name="Shape 6"/>
          <p:cNvSpPr/>
          <p:nvPr/>
        </p:nvSpPr>
        <p:spPr>
          <a:xfrm>
            <a:off x="537679" y="3609349"/>
            <a:ext cx="6486669" cy="1389276"/>
          </a:xfrm>
          <a:prstGeom prst="roundRect">
            <a:avLst>
              <a:gd name="adj" fmla="val 16588"/>
            </a:avLst>
          </a:prstGeom>
          <a:solidFill>
            <a:srgbClr val="030303"/>
          </a:solidFill>
          <a:ln w="19693">
            <a:solidFill>
              <a:srgbClr val="3B3B3B"/>
            </a:solidFill>
            <a:prstDash val="solid"/>
          </a:ln>
        </p:spPr>
      </p:sp>
      <p:sp>
        <p:nvSpPr>
          <p:cNvPr id="10" name="Shape 7"/>
          <p:cNvSpPr/>
          <p:nvPr/>
        </p:nvSpPr>
        <p:spPr>
          <a:xfrm>
            <a:off x="557372" y="3629042"/>
            <a:ext cx="614481" cy="1349891"/>
          </a:xfrm>
          <a:prstGeom prst="roundRect">
            <a:avLst>
              <a:gd name="adj" fmla="val 33657"/>
            </a:avLst>
          </a:prstGeom>
          <a:solidFill>
            <a:srgbClr val="222222"/>
          </a:solidFill>
          <a:ln/>
        </p:spPr>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378" y="4188753"/>
            <a:ext cx="230407" cy="230408"/>
          </a:xfrm>
          <a:prstGeom prst="rect">
            <a:avLst/>
          </a:prstGeom>
        </p:spPr>
      </p:pic>
      <p:sp>
        <p:nvSpPr>
          <p:cNvPr id="12" name="Text 8"/>
          <p:cNvSpPr/>
          <p:nvPr/>
        </p:nvSpPr>
        <p:spPr>
          <a:xfrm>
            <a:off x="1325458" y="3782647"/>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Stablecoin Risk</a:t>
            </a:r>
            <a:endParaRPr lang="en-US" sz="1300" dirty="0"/>
          </a:p>
        </p:txBody>
      </p:sp>
      <p:sp>
        <p:nvSpPr>
          <p:cNvPr id="13" name="Text 9"/>
          <p:cNvSpPr/>
          <p:nvPr/>
        </p:nvSpPr>
        <p:spPr>
          <a:xfrm>
            <a:off x="1325458" y="4088134"/>
            <a:ext cx="5525592"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Stablecoins depend on issuer transparency, reserve management, and regulatory oversight. Xcentra monitors supported stablecoins to mitigate counterparty risk.</a:t>
            </a:r>
            <a:endParaRPr lang="en-US" sz="1200" dirty="0"/>
          </a:p>
        </p:txBody>
      </p:sp>
      <p:sp>
        <p:nvSpPr>
          <p:cNvPr id="14" name="Shape 10"/>
          <p:cNvSpPr/>
          <p:nvPr/>
        </p:nvSpPr>
        <p:spPr>
          <a:xfrm>
            <a:off x="537679" y="5152231"/>
            <a:ext cx="6486669" cy="1143545"/>
          </a:xfrm>
          <a:prstGeom prst="roundRect">
            <a:avLst>
              <a:gd name="adj" fmla="val 20152"/>
            </a:avLst>
          </a:prstGeom>
          <a:solidFill>
            <a:srgbClr val="030303"/>
          </a:solidFill>
          <a:ln w="19693">
            <a:solidFill>
              <a:srgbClr val="3B3B3B"/>
            </a:solidFill>
            <a:prstDash val="solid"/>
          </a:ln>
        </p:spPr>
      </p:sp>
      <p:sp>
        <p:nvSpPr>
          <p:cNvPr id="15" name="Shape 11"/>
          <p:cNvSpPr/>
          <p:nvPr/>
        </p:nvSpPr>
        <p:spPr>
          <a:xfrm>
            <a:off x="557372" y="5171924"/>
            <a:ext cx="614481" cy="1104159"/>
          </a:xfrm>
          <a:prstGeom prst="roundRect">
            <a:avLst>
              <a:gd name="adj" fmla="val 33657"/>
            </a:avLst>
          </a:prstGeom>
          <a:solidFill>
            <a:srgbClr val="222222"/>
          </a:solidFill>
          <a:ln/>
        </p:spPr>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9378" y="5608800"/>
            <a:ext cx="230407" cy="230408"/>
          </a:xfrm>
          <a:prstGeom prst="rect">
            <a:avLst/>
          </a:prstGeom>
        </p:spPr>
      </p:pic>
      <p:sp>
        <p:nvSpPr>
          <p:cNvPr id="17" name="Text 12"/>
          <p:cNvSpPr/>
          <p:nvPr/>
        </p:nvSpPr>
        <p:spPr>
          <a:xfrm>
            <a:off x="1325458" y="5325529"/>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Liquidity Risk</a:t>
            </a:r>
            <a:endParaRPr lang="en-US" sz="1300" dirty="0"/>
          </a:p>
        </p:txBody>
      </p:sp>
      <p:sp>
        <p:nvSpPr>
          <p:cNvPr id="18" name="Text 13"/>
          <p:cNvSpPr/>
          <p:nvPr/>
        </p:nvSpPr>
        <p:spPr>
          <a:xfrm>
            <a:off x="1325458" y="5631016"/>
            <a:ext cx="5525592"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Cross-border settlement and conversion require sufficient liquidity management. Treasury operations are structured to reduce exposure.</a:t>
            </a:r>
            <a:endParaRPr lang="en-US" sz="1200" dirty="0"/>
          </a:p>
        </p:txBody>
      </p:sp>
      <p:sp>
        <p:nvSpPr>
          <p:cNvPr id="19" name="Shape 14"/>
          <p:cNvSpPr/>
          <p:nvPr/>
        </p:nvSpPr>
        <p:spPr>
          <a:xfrm>
            <a:off x="537679" y="6449381"/>
            <a:ext cx="6486669" cy="1143545"/>
          </a:xfrm>
          <a:prstGeom prst="roundRect">
            <a:avLst>
              <a:gd name="adj" fmla="val 20152"/>
            </a:avLst>
          </a:prstGeom>
          <a:solidFill>
            <a:srgbClr val="030303"/>
          </a:solidFill>
          <a:ln w="19693">
            <a:solidFill>
              <a:srgbClr val="3B3B3B"/>
            </a:solidFill>
            <a:prstDash val="solid"/>
          </a:ln>
        </p:spPr>
      </p:sp>
      <p:sp>
        <p:nvSpPr>
          <p:cNvPr id="20" name="Shape 15"/>
          <p:cNvSpPr/>
          <p:nvPr/>
        </p:nvSpPr>
        <p:spPr>
          <a:xfrm>
            <a:off x="557372" y="6469074"/>
            <a:ext cx="614481" cy="1104159"/>
          </a:xfrm>
          <a:prstGeom prst="roundRect">
            <a:avLst>
              <a:gd name="adj" fmla="val 33657"/>
            </a:avLst>
          </a:prstGeom>
          <a:solidFill>
            <a:srgbClr val="222222"/>
          </a:solidFill>
          <a:ln/>
        </p:spPr>
      </p:sp>
      <p:pic>
        <p:nvPicPr>
          <p:cNvPr id="21"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9378" y="6905950"/>
            <a:ext cx="230407" cy="230408"/>
          </a:xfrm>
          <a:prstGeom prst="rect">
            <a:avLst/>
          </a:prstGeom>
        </p:spPr>
      </p:pic>
      <p:sp>
        <p:nvSpPr>
          <p:cNvPr id="22" name="Text 16"/>
          <p:cNvSpPr/>
          <p:nvPr/>
        </p:nvSpPr>
        <p:spPr>
          <a:xfrm>
            <a:off x="1325458" y="6622679"/>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Operational Risk</a:t>
            </a:r>
            <a:endParaRPr lang="en-US" sz="1300" dirty="0"/>
          </a:p>
        </p:txBody>
      </p:sp>
      <p:sp>
        <p:nvSpPr>
          <p:cNvPr id="23" name="Text 17"/>
          <p:cNvSpPr/>
          <p:nvPr/>
        </p:nvSpPr>
        <p:spPr>
          <a:xfrm>
            <a:off x="1325458" y="6928166"/>
            <a:ext cx="5525592"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Infrastructure outages, third-party partner disruptions, or cyber threats could affect service continuity.</a:t>
            </a:r>
            <a:endParaRPr lang="en-US" sz="1200" dirty="0"/>
          </a:p>
        </p:txBody>
      </p:sp>
      <p:sp>
        <p:nvSpPr>
          <p:cNvPr id="24" name="Shape 18"/>
          <p:cNvSpPr/>
          <p:nvPr/>
        </p:nvSpPr>
        <p:spPr>
          <a:xfrm>
            <a:off x="537679" y="7746532"/>
            <a:ext cx="6486669" cy="1143545"/>
          </a:xfrm>
          <a:prstGeom prst="roundRect">
            <a:avLst>
              <a:gd name="adj" fmla="val 20152"/>
            </a:avLst>
          </a:prstGeom>
          <a:solidFill>
            <a:srgbClr val="030303"/>
          </a:solidFill>
          <a:ln w="19693">
            <a:solidFill>
              <a:srgbClr val="3B3B3B"/>
            </a:solidFill>
            <a:prstDash val="solid"/>
          </a:ln>
        </p:spPr>
      </p:sp>
      <p:sp>
        <p:nvSpPr>
          <p:cNvPr id="25" name="Shape 19"/>
          <p:cNvSpPr/>
          <p:nvPr/>
        </p:nvSpPr>
        <p:spPr>
          <a:xfrm>
            <a:off x="557372" y="7766225"/>
            <a:ext cx="614481" cy="1104159"/>
          </a:xfrm>
          <a:prstGeom prst="roundRect">
            <a:avLst>
              <a:gd name="adj" fmla="val 33657"/>
            </a:avLst>
          </a:prstGeom>
          <a:solidFill>
            <a:srgbClr val="222222"/>
          </a:solidFill>
          <a:ln/>
        </p:spPr>
      </p:sp>
      <p:pic>
        <p:nvPicPr>
          <p:cNvPr id="26"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9378" y="8203100"/>
            <a:ext cx="230407" cy="230408"/>
          </a:xfrm>
          <a:prstGeom prst="rect">
            <a:avLst/>
          </a:prstGeom>
        </p:spPr>
      </p:pic>
      <p:sp>
        <p:nvSpPr>
          <p:cNvPr id="27" name="Text 20"/>
          <p:cNvSpPr/>
          <p:nvPr/>
        </p:nvSpPr>
        <p:spPr>
          <a:xfrm>
            <a:off x="1325458" y="7919830"/>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Market Risk</a:t>
            </a:r>
            <a:endParaRPr lang="en-US" sz="1300" dirty="0"/>
          </a:p>
        </p:txBody>
      </p:sp>
      <p:sp>
        <p:nvSpPr>
          <p:cNvPr id="28" name="Text 21"/>
          <p:cNvSpPr/>
          <p:nvPr/>
        </p:nvSpPr>
        <p:spPr>
          <a:xfrm>
            <a:off x="1325458" y="8225317"/>
            <a:ext cx="5525592"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Currency volatility and global financial instability may impact transaction behavior and user adoption.</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516386" y="405736"/>
            <a:ext cx="4371894" cy="409860"/>
          </a:xfrm>
          <a:prstGeom prst="rect">
            <a:avLst/>
          </a:prstGeom>
          <a:noFill/>
          <a:ln/>
        </p:spPr>
        <p:txBody>
          <a:bodyPr wrap="none" lIns="0" tIns="0" rIns="0" bIns="0" rtlCol="0" anchor="t"/>
          <a:lstStyle/>
          <a:p>
            <a:pPr marL="0" indent="0" algn="l">
              <a:lnSpc>
                <a:spcPts val="3200"/>
              </a:lnSpc>
              <a:buNone/>
            </a:pPr>
            <a:r>
              <a:rPr lang="en-US" sz="2550" b="1" dirty="0">
                <a:solidFill>
                  <a:srgbClr val="E8AC03"/>
                </a:solidFill>
                <a:latin typeface="Poppins Bold" pitchFamily="34" charset="0"/>
                <a:ea typeface="Poppins Bold" pitchFamily="34" charset="-122"/>
                <a:cs typeface="Poppins Bold" pitchFamily="34" charset="-120"/>
              </a:rPr>
              <a:t>Social &amp; Economic Impact</a:t>
            </a:r>
            <a:endParaRPr lang="en-US" sz="2550" dirty="0"/>
          </a:p>
        </p:txBody>
      </p:sp>
      <p:sp>
        <p:nvSpPr>
          <p:cNvPr id="3" name="Text 1"/>
          <p:cNvSpPr/>
          <p:nvPr/>
        </p:nvSpPr>
        <p:spPr>
          <a:xfrm>
            <a:off x="516386" y="1098928"/>
            <a:ext cx="6529255" cy="462661"/>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Xcentra enables practical access to USD-denominated digital value for individuals and businesses that are underserved by traditional banking.</a:t>
            </a:r>
            <a:endParaRPr lang="en-US" sz="11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386" y="1720980"/>
            <a:ext cx="368812" cy="368812"/>
          </a:xfrm>
          <a:prstGeom prst="rect">
            <a:avLst/>
          </a:prstGeom>
        </p:spPr>
      </p:pic>
      <p:sp>
        <p:nvSpPr>
          <p:cNvPr id="5" name="Text 2"/>
          <p:cNvSpPr/>
          <p:nvPr/>
        </p:nvSpPr>
        <p:spPr>
          <a:xfrm>
            <a:off x="516386" y="2266905"/>
            <a:ext cx="1639314"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Financial Inclusion</a:t>
            </a:r>
            <a:endParaRPr lang="en-US" sz="1250" dirty="0"/>
          </a:p>
        </p:txBody>
      </p:sp>
      <p:sp>
        <p:nvSpPr>
          <p:cNvPr id="6" name="Text 3"/>
          <p:cNvSpPr/>
          <p:nvPr/>
        </p:nvSpPr>
        <p:spPr>
          <a:xfrm>
            <a:off x="516386" y="2556823"/>
            <a:ext cx="3176040"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Provides digital-dollar accessibility without requiring offshore banking, opening modern financial tools to underserved populations.</a:t>
            </a:r>
            <a:endParaRPr lang="en-US" sz="115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9539" y="1720980"/>
            <a:ext cx="368812" cy="368812"/>
          </a:xfrm>
          <a:prstGeom prst="rect">
            <a:avLst/>
          </a:prstGeom>
        </p:spPr>
      </p:pic>
      <p:sp>
        <p:nvSpPr>
          <p:cNvPr id="8" name="Text 4"/>
          <p:cNvSpPr/>
          <p:nvPr/>
        </p:nvSpPr>
        <p:spPr>
          <a:xfrm>
            <a:off x="3869539" y="2266905"/>
            <a:ext cx="2998742"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Freelancer &amp; Worker Empowerment</a:t>
            </a:r>
            <a:endParaRPr lang="en-US" sz="1250" dirty="0"/>
          </a:p>
        </p:txBody>
      </p:sp>
      <p:sp>
        <p:nvSpPr>
          <p:cNvPr id="9" name="Text 5"/>
          <p:cNvSpPr/>
          <p:nvPr/>
        </p:nvSpPr>
        <p:spPr>
          <a:xfrm>
            <a:off x="3869539" y="2556823"/>
            <a:ext cx="3176102"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Reduces payout friction and delays for freelancers and cross-border workers, enabling faster, more reliable income access.</a:t>
            </a:r>
            <a:endParaRPr lang="en-US" sz="115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386" y="3534147"/>
            <a:ext cx="368812" cy="368812"/>
          </a:xfrm>
          <a:prstGeom prst="rect">
            <a:avLst/>
          </a:prstGeom>
        </p:spPr>
      </p:pic>
      <p:sp>
        <p:nvSpPr>
          <p:cNvPr id="11" name="Text 6"/>
          <p:cNvSpPr/>
          <p:nvPr/>
        </p:nvSpPr>
        <p:spPr>
          <a:xfrm>
            <a:off x="516386" y="4080073"/>
            <a:ext cx="1639314"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SME Strengthening</a:t>
            </a:r>
            <a:endParaRPr lang="en-US" sz="1250" dirty="0"/>
          </a:p>
        </p:txBody>
      </p:sp>
      <p:sp>
        <p:nvSpPr>
          <p:cNvPr id="12" name="Text 7"/>
          <p:cNvSpPr/>
          <p:nvPr/>
        </p:nvSpPr>
        <p:spPr>
          <a:xfrm>
            <a:off x="516386" y="4369990"/>
            <a:ext cx="3176040"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Lowers payment inefficiencies and FX losses for small and medium enterprises, improving cash-flow and competitiveness.</a:t>
            </a:r>
            <a:endParaRPr lang="en-US" sz="115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69539" y="3534147"/>
            <a:ext cx="368812" cy="368812"/>
          </a:xfrm>
          <a:prstGeom prst="rect">
            <a:avLst/>
          </a:prstGeom>
        </p:spPr>
      </p:pic>
      <p:sp>
        <p:nvSpPr>
          <p:cNvPr id="14" name="Text 8"/>
          <p:cNvSpPr/>
          <p:nvPr/>
        </p:nvSpPr>
        <p:spPr>
          <a:xfrm>
            <a:off x="3869539" y="4080073"/>
            <a:ext cx="1639314"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Inflation Resilience</a:t>
            </a:r>
            <a:endParaRPr lang="en-US" sz="1250" dirty="0"/>
          </a:p>
        </p:txBody>
      </p:sp>
      <p:sp>
        <p:nvSpPr>
          <p:cNvPr id="15" name="Text 9"/>
          <p:cNvSpPr/>
          <p:nvPr/>
        </p:nvSpPr>
        <p:spPr>
          <a:xfrm>
            <a:off x="3869539" y="4369990"/>
            <a:ext cx="3176102"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Enables users to preserve purchasing power through stablecoin-based capital storage and on-demand conversion.</a:t>
            </a:r>
            <a:endParaRPr lang="en-US" sz="1150" dirty="0"/>
          </a:p>
        </p:txBody>
      </p:sp>
      <p:sp>
        <p:nvSpPr>
          <p:cNvPr id="16" name="Text 10"/>
          <p:cNvSpPr/>
          <p:nvPr/>
        </p:nvSpPr>
        <p:spPr>
          <a:xfrm>
            <a:off x="516386" y="5276481"/>
            <a:ext cx="4171641" cy="409860"/>
          </a:xfrm>
          <a:prstGeom prst="rect">
            <a:avLst/>
          </a:prstGeom>
          <a:noFill/>
          <a:ln/>
        </p:spPr>
        <p:txBody>
          <a:bodyPr wrap="none" lIns="0" tIns="0" rIns="0" bIns="0" rtlCol="0" anchor="t"/>
          <a:lstStyle/>
          <a:p>
            <a:pPr marL="0" indent="0" algn="l">
              <a:lnSpc>
                <a:spcPts val="3200"/>
              </a:lnSpc>
              <a:buNone/>
            </a:pPr>
            <a:r>
              <a:rPr lang="en-US" sz="2550" b="1" dirty="0">
                <a:solidFill>
                  <a:srgbClr val="E8AC03"/>
                </a:solidFill>
                <a:latin typeface="Poppins Bold" pitchFamily="34" charset="0"/>
                <a:ea typeface="Poppins Bold" pitchFamily="34" charset="-122"/>
                <a:cs typeface="Poppins Bold" pitchFamily="34" charset="-120"/>
              </a:rPr>
              <a:t>ESG &amp; Ethical Framework</a:t>
            </a:r>
            <a:endParaRPr lang="en-US" sz="2550" dirty="0"/>
          </a:p>
        </p:txBody>
      </p:sp>
      <p:sp>
        <p:nvSpPr>
          <p:cNvPr id="17" name="Text 11"/>
          <p:cNvSpPr/>
          <p:nvPr/>
        </p:nvSpPr>
        <p:spPr>
          <a:xfrm>
            <a:off x="516386" y="5898840"/>
            <a:ext cx="6529255" cy="462661"/>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Xcentra follows a responsible fintech approach grounded in governance, transparency, security, and compliance-first innovation.</a:t>
            </a:r>
            <a:endParaRPr lang="en-US" sz="1150" dirty="0"/>
          </a:p>
        </p:txBody>
      </p:sp>
      <p:pic>
        <p:nvPicPr>
          <p:cNvPr id="18"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6386" y="6520891"/>
            <a:ext cx="368812" cy="368812"/>
          </a:xfrm>
          <a:prstGeom prst="rect">
            <a:avLst/>
          </a:prstGeom>
        </p:spPr>
      </p:pic>
      <p:sp>
        <p:nvSpPr>
          <p:cNvPr id="19" name="Text 12"/>
          <p:cNvSpPr/>
          <p:nvPr/>
        </p:nvSpPr>
        <p:spPr>
          <a:xfrm>
            <a:off x="516386" y="7066817"/>
            <a:ext cx="1639314"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Governance</a:t>
            </a:r>
            <a:endParaRPr lang="en-US" sz="1250" dirty="0"/>
          </a:p>
        </p:txBody>
      </p:sp>
      <p:sp>
        <p:nvSpPr>
          <p:cNvPr id="20" name="Text 13"/>
          <p:cNvSpPr/>
          <p:nvPr/>
        </p:nvSpPr>
        <p:spPr>
          <a:xfrm>
            <a:off x="516386" y="7356734"/>
            <a:ext cx="3176040"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Clear accountability and regulated partnerships support responsible decision-making and operational integrity.</a:t>
            </a:r>
            <a:endParaRPr lang="en-US" sz="1150" dirty="0"/>
          </a:p>
        </p:txBody>
      </p:sp>
      <p:pic>
        <p:nvPicPr>
          <p:cNvPr id="21" name="Image 5"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69539" y="6520891"/>
            <a:ext cx="368812" cy="368812"/>
          </a:xfrm>
          <a:prstGeom prst="rect">
            <a:avLst/>
          </a:prstGeom>
        </p:spPr>
      </p:pic>
      <p:sp>
        <p:nvSpPr>
          <p:cNvPr id="22" name="Text 14"/>
          <p:cNvSpPr/>
          <p:nvPr/>
        </p:nvSpPr>
        <p:spPr>
          <a:xfrm>
            <a:off x="3869539" y="7066817"/>
            <a:ext cx="1639314"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Transparency</a:t>
            </a:r>
            <a:endParaRPr lang="en-US" sz="1250" dirty="0"/>
          </a:p>
        </p:txBody>
      </p:sp>
      <p:sp>
        <p:nvSpPr>
          <p:cNvPr id="23" name="Text 15"/>
          <p:cNvSpPr/>
          <p:nvPr/>
        </p:nvSpPr>
        <p:spPr>
          <a:xfrm>
            <a:off x="3869539" y="7356734"/>
            <a:ext cx="3176102"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Clear fee structures, conversion visibility, and user transaction reporting ensure users always know what they're paying.</a:t>
            </a:r>
            <a:endParaRPr lang="en-US" sz="1150" dirty="0"/>
          </a:p>
        </p:txBody>
      </p:sp>
      <p:pic>
        <p:nvPicPr>
          <p:cNvPr id="24" name="Image 6"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6386" y="8334059"/>
            <a:ext cx="368812" cy="368812"/>
          </a:xfrm>
          <a:prstGeom prst="rect">
            <a:avLst/>
          </a:prstGeom>
        </p:spPr>
      </p:pic>
      <p:sp>
        <p:nvSpPr>
          <p:cNvPr id="25" name="Text 16"/>
          <p:cNvSpPr/>
          <p:nvPr/>
        </p:nvSpPr>
        <p:spPr>
          <a:xfrm>
            <a:off x="516386" y="8879984"/>
            <a:ext cx="2335029"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Security-First Development</a:t>
            </a:r>
            <a:endParaRPr lang="en-US" sz="1250" dirty="0"/>
          </a:p>
        </p:txBody>
      </p:sp>
      <p:sp>
        <p:nvSpPr>
          <p:cNvPr id="26" name="Text 17"/>
          <p:cNvSpPr/>
          <p:nvPr/>
        </p:nvSpPr>
        <p:spPr>
          <a:xfrm>
            <a:off x="516386" y="9169901"/>
            <a:ext cx="3176040" cy="462661"/>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Privacy and asset protection are prioritized at every layer of product development.</a:t>
            </a:r>
            <a:endParaRPr lang="en-US" sz="1150" dirty="0"/>
          </a:p>
        </p:txBody>
      </p:sp>
      <p:pic>
        <p:nvPicPr>
          <p:cNvPr id="27" name="Image 7"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69539" y="8334059"/>
            <a:ext cx="368812" cy="368812"/>
          </a:xfrm>
          <a:prstGeom prst="rect">
            <a:avLst/>
          </a:prstGeom>
        </p:spPr>
      </p:pic>
      <p:sp>
        <p:nvSpPr>
          <p:cNvPr id="28" name="Text 18"/>
          <p:cNvSpPr/>
          <p:nvPr/>
        </p:nvSpPr>
        <p:spPr>
          <a:xfrm>
            <a:off x="3869539" y="8879984"/>
            <a:ext cx="1977786" cy="204930"/>
          </a:xfrm>
          <a:prstGeom prst="rect">
            <a:avLst/>
          </a:prstGeom>
          <a:noFill/>
          <a:ln/>
        </p:spPr>
        <p:txBody>
          <a:bodyPr wrap="none" lIns="0" tIns="0" rIns="0" bIns="0" rtlCol="0" anchor="t"/>
          <a:lstStyle/>
          <a:p>
            <a:pPr marL="0" indent="0" algn="l">
              <a:lnSpc>
                <a:spcPts val="1600"/>
              </a:lnSpc>
              <a:buNone/>
            </a:pPr>
            <a:r>
              <a:rPr lang="en-US" sz="1250" b="1" dirty="0">
                <a:solidFill>
                  <a:srgbClr val="D7D4CC"/>
                </a:solidFill>
                <a:latin typeface="Poppins Bold" pitchFamily="34" charset="0"/>
                <a:ea typeface="Poppins Bold" pitchFamily="34" charset="-122"/>
                <a:cs typeface="Poppins Bold" pitchFamily="34" charset="-120"/>
              </a:rPr>
              <a:t>Responsible Innovation</a:t>
            </a:r>
            <a:endParaRPr lang="en-US" sz="1250" dirty="0"/>
          </a:p>
        </p:txBody>
      </p:sp>
      <p:sp>
        <p:nvSpPr>
          <p:cNvPr id="29" name="Text 19"/>
          <p:cNvSpPr/>
          <p:nvPr/>
        </p:nvSpPr>
        <p:spPr>
          <a:xfrm>
            <a:off x="3869539" y="9169901"/>
            <a:ext cx="3176102" cy="693992"/>
          </a:xfrm>
          <a:prstGeom prst="rect">
            <a:avLst/>
          </a:prstGeom>
          <a:noFill/>
          <a:ln/>
        </p:spPr>
        <p:txBody>
          <a:bodyPr wrap="square" lIns="0" tIns="0" rIns="0" bIns="0" rtlCol="0" anchor="t"/>
          <a:lstStyle/>
          <a:p>
            <a:pPr marL="0" indent="0" algn="l">
              <a:lnSpc>
                <a:spcPts val="1800"/>
              </a:lnSpc>
              <a:buNone/>
            </a:pPr>
            <a:r>
              <a:rPr lang="en-US" sz="1150" dirty="0">
                <a:solidFill>
                  <a:srgbClr val="D7D4CC"/>
                </a:solidFill>
                <a:latin typeface="Raleway Medium" pitchFamily="34" charset="0"/>
                <a:ea typeface="Raleway Medium" pitchFamily="34" charset="-122"/>
                <a:cs typeface="Raleway Medium" pitchFamily="34" charset="-120"/>
              </a:rPr>
              <a:t>Product expansion remains aligned with regulatory integrity, ecosystem stability, and long-term sustainability.</a:t>
            </a:r>
            <a:endParaRPr lang="en-US" sz="11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537679" y="422475"/>
            <a:ext cx="5989607"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Sustainability &amp; Long-Term Vision</a:t>
            </a:r>
            <a:endParaRPr lang="en-US" sz="2650" dirty="0"/>
          </a:p>
        </p:txBody>
      </p:sp>
      <p:sp>
        <p:nvSpPr>
          <p:cNvPr id="3" name="Text 1"/>
          <p:cNvSpPr/>
          <p:nvPr/>
        </p:nvSpPr>
        <p:spPr>
          <a:xfrm>
            <a:off x="537679" y="1156469"/>
            <a:ext cx="6486669" cy="1965849"/>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is built as long-term financial infrastructure, not a short-term product. Financial sustainability is supported through diversified revenue streams across card usage, cross-border payouts, account services, merchant infrastructure, and, where applicable, embedded credit. Ecosystem sustainability is driven by reducing dependency on legacy intermediaries and improving efficiency through digital liquidity routing—resulting in lower transaction friction, more equitable merchant economics, and broader access to modern financial tools. Xcentra is designed to remain adaptable to regulatory evolution, new blockchain technologies, and the expanding needs of global commerce.</a:t>
            </a:r>
            <a:endParaRPr lang="en-US" sz="120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79" y="3295124"/>
            <a:ext cx="384074" cy="384074"/>
          </a:xfrm>
          <a:prstGeom prst="rect">
            <a:avLst/>
          </a:prstGeom>
        </p:spPr>
      </p:pic>
      <p:sp>
        <p:nvSpPr>
          <p:cNvPr id="5" name="Text 2"/>
          <p:cNvSpPr/>
          <p:nvPr/>
        </p:nvSpPr>
        <p:spPr>
          <a:xfrm>
            <a:off x="537679" y="3871204"/>
            <a:ext cx="2034219"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Financial Sustainability: Diversified revenue across card usage, payouts, accounts, merchant infrastructure, and embedded credit.</a:t>
            </a:r>
            <a:endParaRPr lang="en-US" sz="1200" dirty="0"/>
          </a:p>
        </p:txBody>
      </p:sp>
      <p:pic>
        <p:nvPicPr>
          <p:cNvPr id="6"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3904" y="3295124"/>
            <a:ext cx="384074" cy="384074"/>
          </a:xfrm>
          <a:prstGeom prst="rect">
            <a:avLst/>
          </a:prstGeom>
        </p:spPr>
      </p:pic>
      <p:sp>
        <p:nvSpPr>
          <p:cNvPr id="7" name="Text 3"/>
          <p:cNvSpPr/>
          <p:nvPr/>
        </p:nvSpPr>
        <p:spPr>
          <a:xfrm>
            <a:off x="2763904" y="3871204"/>
            <a:ext cx="2034219"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Ecosystem Sustainability: Reduced dependency on legacy intermediaries through digital liquidity routing — lower friction, better merchant economics, broader access.</a:t>
            </a:r>
            <a:endParaRPr lang="en-US" sz="1200" dirty="0"/>
          </a:p>
        </p:txBody>
      </p:sp>
      <p:pic>
        <p:nvPicPr>
          <p:cNvPr id="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0129" y="3295124"/>
            <a:ext cx="384074" cy="384074"/>
          </a:xfrm>
          <a:prstGeom prst="rect">
            <a:avLst/>
          </a:prstGeom>
        </p:spPr>
      </p:pic>
      <p:sp>
        <p:nvSpPr>
          <p:cNvPr id="9" name="Text 4"/>
          <p:cNvSpPr/>
          <p:nvPr/>
        </p:nvSpPr>
        <p:spPr>
          <a:xfrm>
            <a:off x="4990129" y="3871204"/>
            <a:ext cx="2034219"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Adaptability: Designed to evolve with regulatory changes, new blockchain technologies, and the expanding needs of global commerce.</a:t>
            </a:r>
            <a:endParaRPr lang="en-US" sz="1200" dirty="0"/>
          </a:p>
        </p:txBody>
      </p:sp>
      <p:sp>
        <p:nvSpPr>
          <p:cNvPr id="10" name="Text 5"/>
          <p:cNvSpPr/>
          <p:nvPr/>
        </p:nvSpPr>
        <p:spPr>
          <a:xfrm>
            <a:off x="537679" y="5764128"/>
            <a:ext cx="6486669"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long-term objective is to evolve into a financial layer that remains adaptable to regulatory shifts, new blockchain technologies, and expanding global commerce. Xcentra's infrastructure longevity is built on the conviction that digital dollars deserve the same global usability as information — free, instant, and borderless.</a:t>
            </a:r>
            <a:endParaRPr lang="en-US" sz="1200" dirty="0"/>
          </a:p>
        </p:txBody>
      </p:sp>
      <p:sp>
        <p:nvSpPr>
          <p:cNvPr id="11" name="Text 6"/>
          <p:cNvSpPr/>
          <p:nvPr/>
        </p:nvSpPr>
        <p:spPr>
          <a:xfrm>
            <a:off x="768086" y="7092664"/>
            <a:ext cx="6256262"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 borderless financial layer where digital dollars move as freely as information. That is the Xcentra vision.</a:t>
            </a:r>
            <a:endParaRPr lang="en-US" sz="1200" dirty="0"/>
          </a:p>
        </p:txBody>
      </p:sp>
      <p:sp>
        <p:nvSpPr>
          <p:cNvPr id="12" name="Shape 7"/>
          <p:cNvSpPr/>
          <p:nvPr/>
        </p:nvSpPr>
        <p:spPr>
          <a:xfrm>
            <a:off x="537679" y="6919858"/>
            <a:ext cx="19693" cy="837074"/>
          </a:xfrm>
          <a:prstGeom prst="rect">
            <a:avLst/>
          </a:prstGeom>
          <a:solidFill>
            <a:srgbClr val="E8AC03"/>
          </a:solid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537679" y="422475"/>
            <a:ext cx="6224138"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Institutional &amp; Enterprise Use Cases</a:t>
            </a:r>
            <a:endParaRPr lang="en-US" sz="2650" dirty="0"/>
          </a:p>
        </p:txBody>
      </p:sp>
      <p:sp>
        <p:nvSpPr>
          <p:cNvPr id="3" name="Text 1"/>
          <p:cNvSpPr/>
          <p:nvPr/>
        </p:nvSpPr>
        <p:spPr>
          <a:xfrm>
            <a:off x="537679" y="1156469"/>
            <a:ext cx="6486669" cy="245731"/>
          </a:xfrm>
          <a:prstGeom prst="rect">
            <a:avLst/>
          </a:prstGeom>
          <a:noFill/>
          <a:ln/>
        </p:spPr>
        <p:txBody>
          <a:bodyPr wrap="non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supports enterprise-grade use cases beyond individual spending.</a:t>
            </a:r>
            <a:endParaRPr lang="en-US" sz="120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79" y="1575006"/>
            <a:ext cx="384074" cy="384074"/>
          </a:xfrm>
          <a:prstGeom prst="rect">
            <a:avLst/>
          </a:prstGeom>
        </p:spPr>
      </p:pic>
      <p:sp>
        <p:nvSpPr>
          <p:cNvPr id="5" name="Text 2"/>
          <p:cNvSpPr/>
          <p:nvPr/>
        </p:nvSpPr>
        <p:spPr>
          <a:xfrm>
            <a:off x="537679" y="2151086"/>
            <a:ext cx="2332690"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Crypto-Native Companies</a:t>
            </a:r>
            <a:endParaRPr lang="en-US" sz="1300" dirty="0"/>
          </a:p>
        </p:txBody>
      </p:sp>
      <p:sp>
        <p:nvSpPr>
          <p:cNvPr id="6" name="Text 3"/>
          <p:cNvSpPr/>
          <p:nvPr/>
        </p:nvSpPr>
        <p:spPr>
          <a:xfrm>
            <a:off x="537679" y="2456573"/>
            <a:ext cx="3147301"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Manage stablecoin treasuries while enabling real-world spending and settlement.</a:t>
            </a:r>
            <a:endParaRPr lang="en-US" sz="120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6986" y="1575006"/>
            <a:ext cx="384074" cy="384074"/>
          </a:xfrm>
          <a:prstGeom prst="rect">
            <a:avLst/>
          </a:prstGeom>
        </p:spPr>
      </p:pic>
      <p:sp>
        <p:nvSpPr>
          <p:cNvPr id="8" name="Text 4"/>
          <p:cNvSpPr/>
          <p:nvPr/>
        </p:nvSpPr>
        <p:spPr>
          <a:xfrm>
            <a:off x="3876986" y="2151086"/>
            <a:ext cx="2360506"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Remote-First Corporations</a:t>
            </a:r>
            <a:endParaRPr lang="en-US" sz="1300" dirty="0"/>
          </a:p>
        </p:txBody>
      </p:sp>
      <p:sp>
        <p:nvSpPr>
          <p:cNvPr id="9" name="Text 5"/>
          <p:cNvSpPr/>
          <p:nvPr/>
        </p:nvSpPr>
        <p:spPr>
          <a:xfrm>
            <a:off x="3876986" y="2456573"/>
            <a:ext cx="3147362"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Streamline global payroll and payouts across multiple countries with reduced friction.</a:t>
            </a:r>
            <a:endParaRPr lang="en-US" sz="120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679" y="3500977"/>
            <a:ext cx="384074" cy="384074"/>
          </a:xfrm>
          <a:prstGeom prst="rect">
            <a:avLst/>
          </a:prstGeom>
        </p:spPr>
      </p:pic>
      <p:sp>
        <p:nvSpPr>
          <p:cNvPr id="11" name="Text 6"/>
          <p:cNvSpPr/>
          <p:nvPr/>
        </p:nvSpPr>
        <p:spPr>
          <a:xfrm>
            <a:off x="537679" y="4077057"/>
            <a:ext cx="2446663"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Export-Oriented Businesses</a:t>
            </a:r>
            <a:endParaRPr lang="en-US" sz="1300" dirty="0"/>
          </a:p>
        </p:txBody>
      </p:sp>
      <p:sp>
        <p:nvSpPr>
          <p:cNvPr id="12" name="Text 7"/>
          <p:cNvSpPr/>
          <p:nvPr/>
        </p:nvSpPr>
        <p:spPr>
          <a:xfrm>
            <a:off x="537679" y="4382544"/>
            <a:ext cx="3147301"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Reduce cross-border settlement friction and improve cash-flow predictability.</a:t>
            </a:r>
            <a:endParaRPr lang="en-US" sz="120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6986" y="3500977"/>
            <a:ext cx="384074" cy="384074"/>
          </a:xfrm>
          <a:prstGeom prst="rect">
            <a:avLst/>
          </a:prstGeom>
        </p:spPr>
      </p:pic>
      <p:sp>
        <p:nvSpPr>
          <p:cNvPr id="14" name="Text 8"/>
          <p:cNvSpPr/>
          <p:nvPr/>
        </p:nvSpPr>
        <p:spPr>
          <a:xfrm>
            <a:off x="3876986" y="4077057"/>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Fintech Platforms</a:t>
            </a:r>
            <a:endParaRPr lang="en-US" sz="1300" dirty="0"/>
          </a:p>
        </p:txBody>
      </p:sp>
      <p:sp>
        <p:nvSpPr>
          <p:cNvPr id="15" name="Text 9"/>
          <p:cNvSpPr/>
          <p:nvPr/>
        </p:nvSpPr>
        <p:spPr>
          <a:xfrm>
            <a:off x="3876986" y="4382544"/>
            <a:ext cx="3147362"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Integrate Xcentra infrastructure through API-based rails to power card, payout, and account services within their own ecosystems.</a:t>
            </a:r>
            <a:endParaRPr lang="en-US" sz="1200" dirty="0"/>
          </a:p>
        </p:txBody>
      </p:sp>
      <p:sp>
        <p:nvSpPr>
          <p:cNvPr id="16" name="Text 10"/>
          <p:cNvSpPr/>
          <p:nvPr/>
        </p:nvSpPr>
        <p:spPr>
          <a:xfrm>
            <a:off x="537679" y="5595876"/>
            <a:ext cx="3414017"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Appendix</a:t>
            </a:r>
            <a:endParaRPr lang="en-US" sz="2650" dirty="0"/>
          </a:p>
        </p:txBody>
      </p:sp>
      <p:sp>
        <p:nvSpPr>
          <p:cNvPr id="17" name="Text 11"/>
          <p:cNvSpPr/>
          <p:nvPr/>
        </p:nvSpPr>
        <p:spPr>
          <a:xfrm>
            <a:off x="537679" y="6406672"/>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Key Definitions</a:t>
            </a:r>
            <a:endParaRPr lang="en-US" sz="1300" dirty="0"/>
          </a:p>
        </p:txBody>
      </p:sp>
      <p:sp>
        <p:nvSpPr>
          <p:cNvPr id="18" name="Text 12"/>
          <p:cNvSpPr/>
          <p:nvPr/>
        </p:nvSpPr>
        <p:spPr>
          <a:xfrm>
            <a:off x="537679" y="6773638"/>
            <a:ext cx="3055913" cy="3163673"/>
          </a:xfrm>
          <a:prstGeom prst="rect">
            <a:avLst/>
          </a:prstGeom>
          <a:noFill/>
          <a:ln/>
        </p:spPr>
        <p:txBody>
          <a:bodyPr wrap="square" lIns="0" tIns="0" rIns="0" bIns="0" rtlCol="0" anchor="t"/>
          <a:lstStyle/>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Stablecoin: A digital asset pegged to a fiat currency.</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Interchange: A fee paid by merchants for card processing.</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FX Spread: A margin applied during currency conversion.</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IBAN: An international bank account number used for cross-border payments.</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Closed-Loop Network: A payment system operating within its own merchant ecosystem.</a:t>
            </a:r>
            <a:endParaRPr lang="en-US" sz="1200" dirty="0"/>
          </a:p>
        </p:txBody>
      </p:sp>
      <p:sp>
        <p:nvSpPr>
          <p:cNvPr id="19" name="Text 13"/>
          <p:cNvSpPr/>
          <p:nvPr/>
        </p:nvSpPr>
        <p:spPr>
          <a:xfrm>
            <a:off x="3972312" y="6406672"/>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Abbreviations</a:t>
            </a:r>
            <a:endParaRPr lang="en-US" sz="1300" dirty="0"/>
          </a:p>
        </p:txBody>
      </p:sp>
      <p:sp>
        <p:nvSpPr>
          <p:cNvPr id="20" name="Text 14"/>
          <p:cNvSpPr/>
          <p:nvPr/>
        </p:nvSpPr>
        <p:spPr>
          <a:xfrm>
            <a:off x="3972312" y="6773638"/>
            <a:ext cx="3055913" cy="1144099"/>
          </a:xfrm>
          <a:prstGeom prst="rect">
            <a:avLst/>
          </a:prstGeom>
          <a:noFill/>
          <a:ln/>
        </p:spPr>
        <p:txBody>
          <a:bodyPr wrap="square" lIns="0" tIns="0" rIns="0" bIns="0" rtlCol="0" anchor="t"/>
          <a:lstStyle/>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AML: Anti-Money Laundering</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KYC: Know Your Customer</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PoS: Point of Sale</a:t>
            </a:r>
            <a:endParaRPr lang="en-US" sz="1200" dirty="0"/>
          </a:p>
          <a:p>
            <a:pPr marL="342900" indent="-342900" algn="l">
              <a:lnSpc>
                <a:spcPts val="1900"/>
              </a:lnSpc>
              <a:buSzPct val="100000"/>
              <a:buChar char="•"/>
            </a:pPr>
            <a:r>
              <a:rPr lang="en-US" sz="1200" dirty="0">
                <a:solidFill>
                  <a:srgbClr val="D7D4CC"/>
                </a:solidFill>
                <a:latin typeface="Raleway Medium" pitchFamily="34" charset="0"/>
                <a:ea typeface="Raleway Medium" pitchFamily="34" charset="-122"/>
                <a:cs typeface="Raleway Medium" pitchFamily="34" charset="-120"/>
              </a:rPr>
              <a:t>SME: Small and Medium Enterprise</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537679" y="422475"/>
            <a:ext cx="3414017"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Legal Disclaimer</a:t>
            </a:r>
            <a:endParaRPr lang="en-US" sz="2650" dirty="0"/>
          </a:p>
        </p:txBody>
      </p:sp>
      <p:sp>
        <p:nvSpPr>
          <p:cNvPr id="3" name="Text 1"/>
          <p:cNvSpPr/>
          <p:nvPr/>
        </p:nvSpPr>
        <p:spPr>
          <a:xfrm>
            <a:off x="537679" y="1156469"/>
            <a:ext cx="6486669"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This document is provided for informational purposes only and does not constitute financial advice, investment advice, legal advice, tax advice, or a solicitation to buy or sell any financial product or digital asset. Xcentra is a financial technology platform that operates in partnership with regulated financial institutions and licensed payment service providers. Xcentra itself is not a bank and does not directly provide banking services.</a:t>
            </a:r>
            <a:endParaRPr lang="en-US" sz="1200" dirty="0"/>
          </a:p>
        </p:txBody>
      </p:sp>
      <p:sp>
        <p:nvSpPr>
          <p:cNvPr id="4" name="Text 2"/>
          <p:cNvSpPr/>
          <p:nvPr/>
        </p:nvSpPr>
        <p:spPr>
          <a:xfrm>
            <a:off x="537679" y="2557930"/>
            <a:ext cx="6486669"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Xcentra Visa card is issued by a regulated financial institution pursuant to a license from Visa and is subject to the terms, conditions, and regulatory requirements of the issuing entity. Card availability may vary by jurisdiction and is subject to successful identity verification, compliance screening, and approval. Users must comply with all applicable laws and regulations in their country of residence when accessing or using Xcentra services.</a:t>
            </a:r>
            <a:endParaRPr lang="en-US" sz="1200" dirty="0"/>
          </a:p>
        </p:txBody>
      </p:sp>
      <p:sp>
        <p:nvSpPr>
          <p:cNvPr id="5" name="Text 3"/>
          <p:cNvSpPr/>
          <p:nvPr/>
        </p:nvSpPr>
        <p:spPr>
          <a:xfrm>
            <a:off x="537679" y="4205123"/>
            <a:ext cx="6486669"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Stablecoins such as USDC and USDT are issued by third-party entities and carry counterparty, regulatory, and market risks. Xcentra does not issue stablecoins and does not guarantee their value, stability, or regulatory treatment. Conversion rates, foreign exchange spreads, transaction limits, and applicable fees may vary and are disclosed within the platform at the time of transaction.</a:t>
            </a:r>
            <a:endParaRPr lang="en-US" sz="1200" dirty="0"/>
          </a:p>
        </p:txBody>
      </p:sp>
      <p:sp>
        <p:nvSpPr>
          <p:cNvPr id="6" name="Text 4"/>
          <p:cNvSpPr/>
          <p:nvPr/>
        </p:nvSpPr>
        <p:spPr>
          <a:xfrm>
            <a:off x="537679" y="5606584"/>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Use of the Xcentra Visa card and associated services may be restricted in certain jurisdictions. Xcentra reserves the right to suspend or terminate access where required by law, regulatory obligations, risk management policies, or card network rules.</a:t>
            </a:r>
            <a:endParaRPr lang="en-US" sz="1200" dirty="0"/>
          </a:p>
        </p:txBody>
      </p:sp>
      <p:sp>
        <p:nvSpPr>
          <p:cNvPr id="7" name="Text 5"/>
          <p:cNvSpPr/>
          <p:nvPr/>
        </p:nvSpPr>
        <p:spPr>
          <a:xfrm>
            <a:off x="537679" y="6516583"/>
            <a:ext cx="6486669"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Nothing in this document should be interpreted as a guarantee of service availability, uninterrupted operation, or future performance. Users are responsible for understanding the legal, tax, and regulatory implications of using digital assets and cross-border payment tools within their respective jurisdictions.</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37679" y="422475"/>
            <a:ext cx="6486669" cy="853567"/>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Making Digital Dollars Function Like Real Money</a:t>
            </a:r>
            <a:endParaRPr lang="en-US" sz="2650" dirty="0"/>
          </a:p>
        </p:txBody>
      </p:sp>
      <p:sp>
        <p:nvSpPr>
          <p:cNvPr id="3" name="Text 1"/>
          <p:cNvSpPr/>
          <p:nvPr/>
        </p:nvSpPr>
        <p:spPr>
          <a:xfrm>
            <a:off x="537679" y="1583252"/>
            <a:ext cx="6486669"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global economy has become borderless. Financial infrastructure has not. Stablecoins introduced digital dollars to the internet — yet for most users, these digital assets remain disconnected from real-world commerce, banking systems, and merchant networks. Converting stablecoins into usable money often requires exchanges, manual withdrawals, settlement delays, and hidden FX costs. Xcentra eliminates this friction, creating a unified financial infrastructure layer that connects stablecoin liquidity directly to regulated payment rails and global commerce.</a:t>
            </a:r>
            <a:endParaRPr lang="en-US" sz="120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79" y="3476176"/>
            <a:ext cx="384074" cy="384074"/>
          </a:xfrm>
          <a:prstGeom prst="rect">
            <a:avLst/>
          </a:prstGeom>
        </p:spPr>
      </p:pic>
      <p:sp>
        <p:nvSpPr>
          <p:cNvPr id="5" name="Text 2"/>
          <p:cNvSpPr/>
          <p:nvPr/>
        </p:nvSpPr>
        <p:spPr>
          <a:xfrm>
            <a:off x="537679" y="4052256"/>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Spend Globally</a:t>
            </a:r>
            <a:endParaRPr lang="en-US" sz="1300" dirty="0"/>
          </a:p>
        </p:txBody>
      </p:sp>
      <p:sp>
        <p:nvSpPr>
          <p:cNvPr id="6" name="Text 3"/>
          <p:cNvSpPr/>
          <p:nvPr/>
        </p:nvSpPr>
        <p:spPr>
          <a:xfrm>
            <a:off x="537679" y="4357743"/>
            <a:ext cx="2034219"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Spend digital dollars through regulated debit card networks and convert stablecoins to local currency instantly at checkout.</a:t>
            </a:r>
            <a:endParaRPr lang="en-US" sz="120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3904" y="3476176"/>
            <a:ext cx="384074" cy="384074"/>
          </a:xfrm>
          <a:prstGeom prst="rect">
            <a:avLst/>
          </a:prstGeom>
        </p:spPr>
      </p:pic>
      <p:sp>
        <p:nvSpPr>
          <p:cNvPr id="8" name="Text 4"/>
          <p:cNvSpPr/>
          <p:nvPr/>
        </p:nvSpPr>
        <p:spPr>
          <a:xfrm>
            <a:off x="2763904" y="4052256"/>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Move Value Freely</a:t>
            </a:r>
            <a:endParaRPr lang="en-US" sz="1300" dirty="0"/>
          </a:p>
        </p:txBody>
      </p:sp>
      <p:sp>
        <p:nvSpPr>
          <p:cNvPr id="9" name="Text 5"/>
          <p:cNvSpPr/>
          <p:nvPr/>
        </p:nvSpPr>
        <p:spPr>
          <a:xfrm>
            <a:off x="2763904" y="4357743"/>
            <a:ext cx="2034219"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Move value across borders without relying on legacy wire systems or multi-bank intermediary chains.</a:t>
            </a:r>
            <a:endParaRPr lang="en-US" sz="120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0129" y="3476176"/>
            <a:ext cx="384074" cy="384074"/>
          </a:xfrm>
          <a:prstGeom prst="rect">
            <a:avLst/>
          </a:prstGeom>
        </p:spPr>
      </p:pic>
      <p:sp>
        <p:nvSpPr>
          <p:cNvPr id="11" name="Text 6"/>
          <p:cNvSpPr/>
          <p:nvPr/>
        </p:nvSpPr>
        <p:spPr>
          <a:xfrm>
            <a:off x="4990129" y="4052256"/>
            <a:ext cx="1944247"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USD Access Anywhere</a:t>
            </a:r>
            <a:endParaRPr lang="en-US" sz="1300" dirty="0"/>
          </a:p>
        </p:txBody>
      </p:sp>
      <p:sp>
        <p:nvSpPr>
          <p:cNvPr id="12" name="Text 7"/>
          <p:cNvSpPr/>
          <p:nvPr/>
        </p:nvSpPr>
        <p:spPr>
          <a:xfrm>
            <a:off x="4990129" y="4357743"/>
            <a:ext cx="2034219"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Access USD-denominated financial functionality without offshore banking requirements or geographic restrictions.</a:t>
            </a:r>
            <a:endParaRPr lang="en-US" sz="1200" dirty="0"/>
          </a:p>
        </p:txBody>
      </p:sp>
      <p:sp>
        <p:nvSpPr>
          <p:cNvPr id="13" name="Text 8"/>
          <p:cNvSpPr/>
          <p:nvPr/>
        </p:nvSpPr>
        <p:spPr>
          <a:xfrm>
            <a:off x="537679" y="6004936"/>
            <a:ext cx="6486669" cy="49146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This transforms stablecoins from passive digital assets into active, spendable working capital — giving global citizens the financial tools they deserve.</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37679" y="422475"/>
            <a:ext cx="5402142"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Infrastructure, Not Just an App</a:t>
            </a:r>
            <a:endParaRPr lang="en-US" sz="2650" dirty="0"/>
          </a:p>
        </p:txBody>
      </p:sp>
      <p:sp>
        <p:nvSpPr>
          <p:cNvPr id="3" name="Shape 1"/>
          <p:cNvSpPr/>
          <p:nvPr/>
        </p:nvSpPr>
        <p:spPr>
          <a:xfrm>
            <a:off x="427091" y="1079666"/>
            <a:ext cx="3277089" cy="5602523"/>
          </a:xfrm>
          <a:prstGeom prst="roundRect">
            <a:avLst>
              <a:gd name="adj" fmla="val 11251"/>
            </a:avLst>
          </a:prstGeom>
          <a:solidFill>
            <a:srgbClr val="E8AC03"/>
          </a:solidFill>
          <a:ln/>
        </p:spPr>
      </p:sp>
      <p:sp>
        <p:nvSpPr>
          <p:cNvPr id="4" name="Text 2"/>
          <p:cNvSpPr/>
          <p:nvPr/>
        </p:nvSpPr>
        <p:spPr>
          <a:xfrm>
            <a:off x="580695" y="1233271"/>
            <a:ext cx="2969880" cy="426722"/>
          </a:xfrm>
          <a:prstGeom prst="rect">
            <a:avLst/>
          </a:prstGeom>
          <a:noFill/>
          <a:ln/>
        </p:spPr>
        <p:txBody>
          <a:bodyPr wrap="square" lIns="0" tIns="0" rIns="0" bIns="0" rtlCol="0" anchor="t"/>
          <a:lstStyle/>
          <a:p>
            <a:pPr marL="0" indent="0" algn="l">
              <a:lnSpc>
                <a:spcPts val="1650"/>
              </a:lnSpc>
              <a:buNone/>
            </a:pPr>
            <a:r>
              <a:rPr lang="en-US" sz="1300" b="1" dirty="0">
                <a:solidFill>
                  <a:srgbClr val="000000"/>
                </a:solidFill>
                <a:latin typeface="Poppins Bold" pitchFamily="34" charset="0"/>
                <a:ea typeface="Poppins Bold" pitchFamily="34" charset="-122"/>
                <a:cs typeface="Poppins Bold" pitchFamily="34" charset="-120"/>
              </a:rPr>
              <a:t>Replacing Fragmented Cross-Border Systems</a:t>
            </a:r>
            <a:endParaRPr lang="en-US" sz="1300" dirty="0"/>
          </a:p>
        </p:txBody>
      </p:sp>
      <p:sp>
        <p:nvSpPr>
          <p:cNvPr id="5" name="Text 3"/>
          <p:cNvSpPr/>
          <p:nvPr/>
        </p:nvSpPr>
        <p:spPr>
          <a:xfrm>
            <a:off x="580695" y="1813598"/>
            <a:ext cx="2969880" cy="3194505"/>
          </a:xfrm>
          <a:prstGeom prst="rect">
            <a:avLst/>
          </a:prstGeom>
          <a:noFill/>
          <a:ln/>
        </p:spPr>
        <p:txBody>
          <a:bodyPr wrap="square" lIns="0" tIns="0" rIns="0" bIns="0" rtlCol="0" anchor="t"/>
          <a:lstStyle/>
          <a:p>
            <a:pPr marL="0" indent="0" algn="l">
              <a:lnSpc>
                <a:spcPts val="1900"/>
              </a:lnSpc>
              <a:buNone/>
            </a:pPr>
            <a:r>
              <a:rPr lang="en-US" sz="1200" dirty="0">
                <a:solidFill>
                  <a:srgbClr val="000000"/>
                </a:solidFill>
                <a:latin typeface="Raleway Medium" pitchFamily="34" charset="0"/>
                <a:ea typeface="Raleway Medium" pitchFamily="34" charset="-122"/>
                <a:cs typeface="Raleway Medium" pitchFamily="34" charset="-120"/>
              </a:rPr>
              <a:t>Traditional international transfers rely on multi-bank chains, SWIFT messaging, and opaque FX spreads. These systems are slow, expensive, and not designed for freelancers, digital nomads, or global-first startups. Xcentra replaces this structure with direct liquidity routing and compliant settlement partnerships — reducing friction while maintaining regulatory integrity. The result is faster capital movement, improved transparency, and lower structural inefficiencies.</a:t>
            </a:r>
            <a:endParaRPr lang="en-US" sz="1200" dirty="0"/>
          </a:p>
        </p:txBody>
      </p:sp>
      <p:sp>
        <p:nvSpPr>
          <p:cNvPr id="6" name="Text 4"/>
          <p:cNvSpPr/>
          <p:nvPr/>
        </p:nvSpPr>
        <p:spPr>
          <a:xfrm>
            <a:off x="3972312" y="1233271"/>
            <a:ext cx="2543589"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Enabling Financial Resilience</a:t>
            </a:r>
            <a:endParaRPr lang="en-US" sz="1300" dirty="0"/>
          </a:p>
        </p:txBody>
      </p:sp>
      <p:sp>
        <p:nvSpPr>
          <p:cNvPr id="7" name="Text 5"/>
          <p:cNvSpPr/>
          <p:nvPr/>
        </p:nvSpPr>
        <p:spPr>
          <a:xfrm>
            <a:off x="3972312" y="1600237"/>
            <a:ext cx="3055913" cy="2457312"/>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 many emerging markets, currency volatility erodes purchasing power and restricts access to USD-denominated financial tools. Xcentra provides a digital USD access layer, allowing users to store value in stable digital dollars, convert only when needed, and preserve purchasing power against local currency risk. This creates greater financial predictability in unstable economic environments.</a:t>
            </a:r>
            <a:endParaRPr lang="en-US" sz="1200" dirty="0"/>
          </a:p>
        </p:txBody>
      </p:sp>
      <p:sp>
        <p:nvSpPr>
          <p:cNvPr id="8" name="Text 6"/>
          <p:cNvSpPr/>
          <p:nvPr/>
        </p:nvSpPr>
        <p:spPr>
          <a:xfrm>
            <a:off x="3972312" y="4211154"/>
            <a:ext cx="1707008" cy="213361"/>
          </a:xfrm>
          <a:prstGeom prst="rect">
            <a:avLst/>
          </a:prstGeom>
          <a:noFill/>
          <a:ln/>
        </p:spPr>
        <p:txBody>
          <a:bodyPr wrap="none" lIns="0" tIns="0" rIns="0" bIns="0" rtlCol="0" anchor="t"/>
          <a:lstStyle/>
          <a:p>
            <a:pPr marL="0" indent="0" algn="l">
              <a:lnSpc>
                <a:spcPts val="1650"/>
              </a:lnSpc>
              <a:buNone/>
            </a:pPr>
            <a:r>
              <a:rPr lang="en-US" sz="1300" b="1" dirty="0">
                <a:solidFill>
                  <a:srgbClr val="E8AC03"/>
                </a:solidFill>
                <a:latin typeface="Poppins Bold" pitchFamily="34" charset="0"/>
                <a:ea typeface="Poppins Bold" pitchFamily="34" charset="-122"/>
                <a:cs typeface="Poppins Bold" pitchFamily="34" charset="-120"/>
              </a:rPr>
              <a:t>The Core Principle</a:t>
            </a:r>
            <a:endParaRPr lang="en-US" sz="1300" dirty="0"/>
          </a:p>
        </p:txBody>
      </p:sp>
      <p:sp>
        <p:nvSpPr>
          <p:cNvPr id="9" name="Text 7"/>
          <p:cNvSpPr/>
          <p:nvPr/>
        </p:nvSpPr>
        <p:spPr>
          <a:xfrm>
            <a:off x="3972312" y="4578120"/>
            <a:ext cx="3055913" cy="1965849"/>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is not a trading platform. It is not a traditional bank. It is financial infrastructure — integrating blockchain liquidity, regulated card issuance, payout rails, and merchant connectivity into a single system. Digital dollars can already move globally. Xcentra makes them </a:t>
            </a:r>
            <a:r>
              <a:rPr lang="en-US" sz="1200" i="1" dirty="0">
                <a:solidFill>
                  <a:srgbClr val="D7D4CC"/>
                </a:solidFill>
                <a:latin typeface="Raleway Medium" pitchFamily="34" charset="0"/>
                <a:ea typeface="Raleway Medium" pitchFamily="34" charset="-122"/>
                <a:cs typeface="Raleway Medium" pitchFamily="34" charset="-120"/>
              </a:rPr>
              <a:t>usable</a:t>
            </a:r>
            <a:r>
              <a:rPr lang="en-US" sz="1200" dirty="0">
                <a:solidFill>
                  <a:srgbClr val="D7D4CC"/>
                </a:solidFill>
                <a:latin typeface="Raleway Medium" pitchFamily="34" charset="0"/>
                <a:ea typeface="Raleway Medium" pitchFamily="34" charset="-122"/>
                <a:cs typeface="Raleway Medium" pitchFamily="34" charset="-120"/>
              </a:rPr>
              <a:t> globally.</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37679" y="422475"/>
            <a:ext cx="6486669" cy="853567"/>
          </a:xfrm>
          <a:prstGeom prst="rect">
            <a:avLst/>
          </a:prstGeom>
          <a:noFill/>
          <a:ln/>
        </p:spPr>
        <p:txBody>
          <a:bodyPr wrap="squar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The Problem: Global Financial Friction</a:t>
            </a:r>
            <a:endParaRPr lang="en-US" sz="2650" dirty="0"/>
          </a:p>
        </p:txBody>
      </p:sp>
      <p:sp>
        <p:nvSpPr>
          <p:cNvPr id="3" name="Text 1"/>
          <p:cNvSpPr/>
          <p:nvPr/>
        </p:nvSpPr>
        <p:spPr>
          <a:xfrm>
            <a:off x="537679" y="1583252"/>
            <a:ext cx="6486669" cy="1228656"/>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Despite the rise of digital assets, the global financial system remains deeply fragmented. Stablecoins like USDC and USDT represent digital dollars — but outside exchanges and DeFi platforms, they remain difficult to use in daily life. Most users must manually convert to fiat, transfer to a bank, and wait for settlement, creating friction and inefficiency. Digital money exists. Usability does not.</a:t>
            </a:r>
            <a:endParaRPr lang="en-US" sz="1200" dirty="0"/>
          </a:p>
        </p:txBody>
      </p:sp>
      <p:sp>
        <p:nvSpPr>
          <p:cNvPr id="4" name="Shape 2"/>
          <p:cNvSpPr/>
          <p:nvPr/>
        </p:nvSpPr>
        <p:spPr>
          <a:xfrm>
            <a:off x="537679" y="2984713"/>
            <a:ext cx="3166501" cy="2339831"/>
          </a:xfrm>
          <a:prstGeom prst="roundRect">
            <a:avLst>
              <a:gd name="adj" fmla="val 9849"/>
            </a:avLst>
          </a:prstGeom>
          <a:solidFill>
            <a:srgbClr val="030303"/>
          </a:solidFill>
          <a:ln w="19693">
            <a:solidFill>
              <a:srgbClr val="3B3B3B"/>
            </a:solidFill>
            <a:prstDash val="solid"/>
          </a:ln>
        </p:spPr>
      </p:sp>
      <p:sp>
        <p:nvSpPr>
          <p:cNvPr id="5" name="Text 3"/>
          <p:cNvSpPr/>
          <p:nvPr/>
        </p:nvSpPr>
        <p:spPr>
          <a:xfrm>
            <a:off x="710977" y="3158012"/>
            <a:ext cx="2819906" cy="426722"/>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Expensive Cross-Border Payments</a:t>
            </a:r>
            <a:endParaRPr lang="en-US" sz="1300" dirty="0"/>
          </a:p>
        </p:txBody>
      </p:sp>
      <p:sp>
        <p:nvSpPr>
          <p:cNvPr id="6" name="Text 4"/>
          <p:cNvSpPr/>
          <p:nvPr/>
        </p:nvSpPr>
        <p:spPr>
          <a:xfrm>
            <a:off x="710977" y="3676859"/>
            <a:ext cx="2819906"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International transfers often involve 3–7% total fees, hidden FX spreads, 2–5 business day settlement times, and multiple intermediary banks. Freelancers and remote businesses lose both time and capital.</a:t>
            </a:r>
            <a:endParaRPr lang="en-US" sz="1200" dirty="0"/>
          </a:p>
        </p:txBody>
      </p:sp>
      <p:sp>
        <p:nvSpPr>
          <p:cNvPr id="7" name="Shape 5"/>
          <p:cNvSpPr/>
          <p:nvPr/>
        </p:nvSpPr>
        <p:spPr>
          <a:xfrm>
            <a:off x="3857785" y="2984713"/>
            <a:ext cx="3166563" cy="2339831"/>
          </a:xfrm>
          <a:prstGeom prst="roundRect">
            <a:avLst>
              <a:gd name="adj" fmla="val 9849"/>
            </a:avLst>
          </a:prstGeom>
          <a:solidFill>
            <a:srgbClr val="030303"/>
          </a:solidFill>
          <a:ln w="19693">
            <a:solidFill>
              <a:srgbClr val="3B3B3B"/>
            </a:solidFill>
            <a:prstDash val="solid"/>
          </a:ln>
        </p:spPr>
      </p:sp>
      <p:sp>
        <p:nvSpPr>
          <p:cNvPr id="8" name="Text 6"/>
          <p:cNvSpPr/>
          <p:nvPr/>
        </p:nvSpPr>
        <p:spPr>
          <a:xfrm>
            <a:off x="4031083" y="3158012"/>
            <a:ext cx="2468817"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Limited USD Banking Access</a:t>
            </a:r>
            <a:endParaRPr lang="en-US" sz="1300" dirty="0"/>
          </a:p>
        </p:txBody>
      </p:sp>
      <p:sp>
        <p:nvSpPr>
          <p:cNvPr id="9" name="Text 7"/>
          <p:cNvSpPr/>
          <p:nvPr/>
        </p:nvSpPr>
        <p:spPr>
          <a:xfrm>
            <a:off x="4031083" y="3463498"/>
            <a:ext cx="2819967"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 many regions, opening a USD-denominated bank account is difficult or impossible without residency, high minimum balances, or strict documentation — yet global trade is largely denominated in USD.</a:t>
            </a:r>
            <a:endParaRPr lang="en-US" sz="1200" dirty="0"/>
          </a:p>
        </p:txBody>
      </p:sp>
      <p:sp>
        <p:nvSpPr>
          <p:cNvPr id="10" name="Shape 8"/>
          <p:cNvSpPr/>
          <p:nvPr/>
        </p:nvSpPr>
        <p:spPr>
          <a:xfrm>
            <a:off x="537679" y="5478149"/>
            <a:ext cx="3166501" cy="2585562"/>
          </a:xfrm>
          <a:prstGeom prst="roundRect">
            <a:avLst>
              <a:gd name="adj" fmla="val 8913"/>
            </a:avLst>
          </a:prstGeom>
          <a:solidFill>
            <a:srgbClr val="030303"/>
          </a:solidFill>
          <a:ln w="19693">
            <a:solidFill>
              <a:srgbClr val="3B3B3B"/>
            </a:solidFill>
            <a:prstDash val="solid"/>
          </a:ln>
        </p:spPr>
      </p:sp>
      <p:sp>
        <p:nvSpPr>
          <p:cNvPr id="11" name="Text 9"/>
          <p:cNvSpPr/>
          <p:nvPr/>
        </p:nvSpPr>
        <p:spPr>
          <a:xfrm>
            <a:off x="710977" y="5651447"/>
            <a:ext cx="2819906" cy="426722"/>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High Inflation in Emerging Markets</a:t>
            </a:r>
            <a:endParaRPr lang="en-US" sz="1300" dirty="0"/>
          </a:p>
        </p:txBody>
      </p:sp>
      <p:sp>
        <p:nvSpPr>
          <p:cNvPr id="12" name="Text 10"/>
          <p:cNvSpPr/>
          <p:nvPr/>
        </p:nvSpPr>
        <p:spPr>
          <a:xfrm>
            <a:off x="710977" y="6170295"/>
            <a:ext cx="2819906"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In several emerging economies, local currencies experience persistent devaluation. Without easy USD access, individuals face currency depreciation, loss of purchasing power, and restricted global commerce participation.</a:t>
            </a:r>
            <a:endParaRPr lang="en-US" sz="1200" dirty="0"/>
          </a:p>
        </p:txBody>
      </p:sp>
      <p:sp>
        <p:nvSpPr>
          <p:cNvPr id="13" name="Shape 11"/>
          <p:cNvSpPr/>
          <p:nvPr/>
        </p:nvSpPr>
        <p:spPr>
          <a:xfrm>
            <a:off x="3857785" y="5478149"/>
            <a:ext cx="3166563" cy="2585562"/>
          </a:xfrm>
          <a:prstGeom prst="roundRect">
            <a:avLst>
              <a:gd name="adj" fmla="val 8913"/>
            </a:avLst>
          </a:prstGeom>
          <a:solidFill>
            <a:srgbClr val="030303"/>
          </a:solidFill>
          <a:ln w="19693">
            <a:solidFill>
              <a:srgbClr val="3B3B3B"/>
            </a:solidFill>
            <a:prstDash val="solid"/>
          </a:ln>
        </p:spPr>
      </p:sp>
      <p:sp>
        <p:nvSpPr>
          <p:cNvPr id="14" name="Text 12"/>
          <p:cNvSpPr/>
          <p:nvPr/>
        </p:nvSpPr>
        <p:spPr>
          <a:xfrm>
            <a:off x="4031083" y="5651447"/>
            <a:ext cx="2819967" cy="426722"/>
          </a:xfrm>
          <a:prstGeom prst="rect">
            <a:avLst/>
          </a:prstGeom>
          <a:noFill/>
          <a:ln/>
        </p:spPr>
        <p:txBody>
          <a:bodyPr wrap="squar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Merchant Fees &amp; Legacy Networks</a:t>
            </a:r>
            <a:endParaRPr lang="en-US" sz="1300" dirty="0"/>
          </a:p>
        </p:txBody>
      </p:sp>
      <p:sp>
        <p:nvSpPr>
          <p:cNvPr id="15" name="Text 13"/>
          <p:cNvSpPr/>
          <p:nvPr/>
        </p:nvSpPr>
        <p:spPr>
          <a:xfrm>
            <a:off x="4031083" y="6170295"/>
            <a:ext cx="2819967"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Merchants globally pay 2–4% interchange fees, cross-border surcharges, settlement delays, and hardware infrastructure costs. The legacy card ecosystem prioritizes intermediaries over merchants and users.</a:t>
            </a:r>
            <a:endParaRPr lang="en-US" sz="1200" dirty="0"/>
          </a:p>
        </p:txBody>
      </p:sp>
      <p:sp>
        <p:nvSpPr>
          <p:cNvPr id="16" name="Shape 14"/>
          <p:cNvSpPr/>
          <p:nvPr/>
        </p:nvSpPr>
        <p:spPr>
          <a:xfrm>
            <a:off x="537679" y="8236517"/>
            <a:ext cx="6486669" cy="898491"/>
          </a:xfrm>
          <a:prstGeom prst="roundRect">
            <a:avLst>
              <a:gd name="adj" fmla="val 25648"/>
            </a:avLst>
          </a:prstGeom>
          <a:solidFill>
            <a:srgbClr val="4C3801"/>
          </a:solidFill>
          <a:ln/>
        </p:spPr>
      </p:sp>
      <p:pic>
        <p:nvPicPr>
          <p:cNvPr id="17" name="Image 0" descr="preencoded.png"/>
          <p:cNvPicPr>
            <a:picLocks noChangeAspect="1"/>
          </p:cNvPicPr>
          <p:nvPr/>
        </p:nvPicPr>
        <p:blipFill>
          <a:blip r:embed="rId3"/>
          <a:stretch>
            <a:fillRect/>
          </a:stretch>
        </p:blipFill>
        <p:spPr>
          <a:xfrm>
            <a:off x="691284" y="8471355"/>
            <a:ext cx="192006" cy="153605"/>
          </a:xfrm>
          <a:prstGeom prst="rect">
            <a:avLst/>
          </a:prstGeom>
        </p:spPr>
      </p:pic>
      <p:sp>
        <p:nvSpPr>
          <p:cNvPr id="18" name="Text 15"/>
          <p:cNvSpPr/>
          <p:nvPr/>
        </p:nvSpPr>
        <p:spPr>
          <a:xfrm>
            <a:off x="1036895" y="8428523"/>
            <a:ext cx="5833848" cy="491462"/>
          </a:xfrm>
          <a:prstGeom prst="rect">
            <a:avLst/>
          </a:prstGeom>
          <a:noFill/>
          <a:ln/>
        </p:spPr>
        <p:txBody>
          <a:bodyPr wrap="square" lIns="0" tIns="0" rIns="0" bIns="0" rtlCol="0" anchor="t"/>
          <a:lstStyle/>
          <a:p>
            <a:pPr marL="0" indent="0" algn="l">
              <a:lnSpc>
                <a:spcPts val="1900"/>
              </a:lnSpc>
              <a:buNone/>
            </a:pPr>
            <a:r>
              <a:rPr lang="en-US" sz="1200" dirty="0">
                <a:solidFill>
                  <a:srgbClr val="FFFFFF"/>
                </a:solidFill>
                <a:latin typeface="Raleway Medium" pitchFamily="34" charset="0"/>
                <a:ea typeface="Raleway Medium" pitchFamily="34" charset="-122"/>
                <a:cs typeface="Raleway Medium" pitchFamily="34" charset="-120"/>
              </a:rPr>
              <a:t>For a freelancer earning $2,000 monthly, even a 5% loss to fees and FX spreads is significant — representing $1,200 lost annually to financial friction.</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37679" y="422475"/>
            <a:ext cx="3472726"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Market Opportunity</a:t>
            </a:r>
            <a:endParaRPr lang="en-US" sz="2650" dirty="0"/>
          </a:p>
        </p:txBody>
      </p:sp>
      <p:sp>
        <p:nvSpPr>
          <p:cNvPr id="3" name="Text 1"/>
          <p:cNvSpPr/>
          <p:nvPr/>
        </p:nvSpPr>
        <p:spPr>
          <a:xfrm>
            <a:off x="537679" y="1156469"/>
            <a:ext cx="6486669" cy="1474387"/>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stablecoin market has grown into a multi-hundred-billion-dollar ecosystem and continues expanding as digital dollars become a core settlement layer in crypto and cross-border finance. The global cross-border payments market exceeds trillions of dollars annually, driven by remote work growth, global e-commerce expansion, the freelancer economy, and SME internationalization. Even marginal efficiency improvements represent a massive opportunity.</a:t>
            </a:r>
            <a:endParaRPr lang="en-US" sz="1200" dirty="0"/>
          </a:p>
        </p:txBody>
      </p:sp>
      <p:sp>
        <p:nvSpPr>
          <p:cNvPr id="4" name="Text 2"/>
          <p:cNvSpPr/>
          <p:nvPr/>
        </p:nvSpPr>
        <p:spPr>
          <a:xfrm>
            <a:off x="537679" y="2880464"/>
            <a:ext cx="2034219" cy="506971"/>
          </a:xfrm>
          <a:prstGeom prst="rect">
            <a:avLst/>
          </a:prstGeom>
          <a:noFill/>
          <a:ln/>
        </p:spPr>
        <p:txBody>
          <a:bodyPr wrap="none" lIns="0" tIns="0" rIns="0" bIns="0" rtlCol="0" anchor="t"/>
          <a:lstStyle/>
          <a:p>
            <a:pPr marL="0" indent="0" algn="ctr">
              <a:lnSpc>
                <a:spcPts val="3950"/>
              </a:lnSpc>
              <a:buNone/>
            </a:pPr>
            <a:r>
              <a:rPr lang="en-US" sz="3950" b="1" dirty="0">
                <a:solidFill>
                  <a:srgbClr val="D7D4CC"/>
                </a:solidFill>
                <a:latin typeface="Poppins Bold" pitchFamily="34" charset="0"/>
                <a:ea typeface="Poppins Bold" pitchFamily="34" charset="-122"/>
                <a:cs typeface="Poppins Bold" pitchFamily="34" charset="-120"/>
              </a:rPr>
              <a:t>150M+</a:t>
            </a:r>
            <a:endParaRPr lang="en-US" sz="3950" dirty="0"/>
          </a:p>
        </p:txBody>
      </p:sp>
      <p:sp>
        <p:nvSpPr>
          <p:cNvPr id="5" name="Text 3"/>
          <p:cNvSpPr/>
          <p:nvPr/>
        </p:nvSpPr>
        <p:spPr>
          <a:xfrm>
            <a:off x="701253" y="3579441"/>
            <a:ext cx="1707008"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Global Merchants</a:t>
            </a:r>
            <a:endParaRPr lang="en-US" sz="1300" dirty="0"/>
          </a:p>
        </p:txBody>
      </p:sp>
      <p:sp>
        <p:nvSpPr>
          <p:cNvPr id="6" name="Text 4"/>
          <p:cNvSpPr/>
          <p:nvPr/>
        </p:nvSpPr>
        <p:spPr>
          <a:xfrm>
            <a:off x="537679" y="3884928"/>
            <a:ext cx="2034219" cy="737193"/>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Merchants worldwide accepting Xcentra cards today.</a:t>
            </a:r>
            <a:endParaRPr lang="en-US" sz="1200" dirty="0"/>
          </a:p>
        </p:txBody>
      </p:sp>
      <p:sp>
        <p:nvSpPr>
          <p:cNvPr id="7" name="Text 5"/>
          <p:cNvSpPr/>
          <p:nvPr/>
        </p:nvSpPr>
        <p:spPr>
          <a:xfrm>
            <a:off x="2763904" y="2880464"/>
            <a:ext cx="2034219" cy="506971"/>
          </a:xfrm>
          <a:prstGeom prst="rect">
            <a:avLst/>
          </a:prstGeom>
          <a:noFill/>
          <a:ln/>
        </p:spPr>
        <p:txBody>
          <a:bodyPr wrap="none" lIns="0" tIns="0" rIns="0" bIns="0" rtlCol="0" anchor="t"/>
          <a:lstStyle/>
          <a:p>
            <a:pPr marL="0" indent="0" algn="ctr">
              <a:lnSpc>
                <a:spcPts val="3950"/>
              </a:lnSpc>
              <a:buNone/>
            </a:pPr>
            <a:r>
              <a:rPr lang="en-US" sz="3950" b="1" dirty="0">
                <a:solidFill>
                  <a:srgbClr val="D7D4CC"/>
                </a:solidFill>
                <a:latin typeface="Poppins Bold" pitchFamily="34" charset="0"/>
                <a:ea typeface="Poppins Bold" pitchFamily="34" charset="-122"/>
                <a:cs typeface="Poppins Bold" pitchFamily="34" charset="-120"/>
              </a:rPr>
              <a:t>100+</a:t>
            </a:r>
            <a:endParaRPr lang="en-US" sz="3950" dirty="0"/>
          </a:p>
        </p:txBody>
      </p:sp>
      <p:sp>
        <p:nvSpPr>
          <p:cNvPr id="8" name="Text 6"/>
          <p:cNvSpPr/>
          <p:nvPr/>
        </p:nvSpPr>
        <p:spPr>
          <a:xfrm>
            <a:off x="2927478" y="3579441"/>
            <a:ext cx="1707008"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Payout Countries</a:t>
            </a:r>
            <a:endParaRPr lang="en-US" sz="1300" dirty="0"/>
          </a:p>
        </p:txBody>
      </p:sp>
      <p:sp>
        <p:nvSpPr>
          <p:cNvPr id="9" name="Text 7"/>
          <p:cNvSpPr/>
          <p:nvPr/>
        </p:nvSpPr>
        <p:spPr>
          <a:xfrm>
            <a:off x="2763904" y="3884928"/>
            <a:ext cx="2034219" cy="737193"/>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Countries targeted for Phase 1 global payout infrastructure.</a:t>
            </a:r>
            <a:endParaRPr lang="en-US" sz="1200" dirty="0"/>
          </a:p>
        </p:txBody>
      </p:sp>
      <p:sp>
        <p:nvSpPr>
          <p:cNvPr id="10" name="Text 8"/>
          <p:cNvSpPr/>
          <p:nvPr/>
        </p:nvSpPr>
        <p:spPr>
          <a:xfrm>
            <a:off x="4990129" y="2880464"/>
            <a:ext cx="2034219" cy="506971"/>
          </a:xfrm>
          <a:prstGeom prst="rect">
            <a:avLst/>
          </a:prstGeom>
          <a:noFill/>
          <a:ln/>
        </p:spPr>
        <p:txBody>
          <a:bodyPr wrap="none" lIns="0" tIns="0" rIns="0" bIns="0" rtlCol="0" anchor="t"/>
          <a:lstStyle/>
          <a:p>
            <a:pPr marL="0" indent="0" algn="ctr">
              <a:lnSpc>
                <a:spcPts val="3950"/>
              </a:lnSpc>
              <a:buNone/>
            </a:pPr>
            <a:r>
              <a:rPr lang="en-US" sz="3950" b="1" dirty="0">
                <a:solidFill>
                  <a:srgbClr val="D7D4CC"/>
                </a:solidFill>
                <a:latin typeface="Poppins Bold" pitchFamily="34" charset="0"/>
                <a:ea typeface="Poppins Bold" pitchFamily="34" charset="-122"/>
                <a:cs typeface="Poppins Bold" pitchFamily="34" charset="-120"/>
              </a:rPr>
              <a:t>$Trn</a:t>
            </a:r>
            <a:endParaRPr lang="en-US" sz="3950" dirty="0"/>
          </a:p>
        </p:txBody>
      </p:sp>
      <p:sp>
        <p:nvSpPr>
          <p:cNvPr id="11" name="Text 9"/>
          <p:cNvSpPr/>
          <p:nvPr/>
        </p:nvSpPr>
        <p:spPr>
          <a:xfrm>
            <a:off x="5081701" y="3579441"/>
            <a:ext cx="1851075"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Cross-Border Market</a:t>
            </a:r>
            <a:endParaRPr lang="en-US" sz="1300" dirty="0"/>
          </a:p>
        </p:txBody>
      </p:sp>
      <p:sp>
        <p:nvSpPr>
          <p:cNvPr id="12" name="Text 10"/>
          <p:cNvSpPr/>
          <p:nvPr/>
        </p:nvSpPr>
        <p:spPr>
          <a:xfrm>
            <a:off x="4990129" y="3884928"/>
            <a:ext cx="2034219" cy="737193"/>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Annual global cross-border payments market size and growing.</a:t>
            </a:r>
            <a:endParaRPr lang="en-US" sz="1200" dirty="0"/>
          </a:p>
        </p:txBody>
      </p:sp>
      <p:sp>
        <p:nvSpPr>
          <p:cNvPr id="13" name="Text 11"/>
          <p:cNvSpPr/>
          <p:nvPr/>
        </p:nvSpPr>
        <p:spPr>
          <a:xfrm>
            <a:off x="537679" y="4794927"/>
            <a:ext cx="6486669" cy="1720118"/>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global freelance workforce now includes hundreds of millions of professionals. These workers need faster payouts, lower fees, USD exposure, and global spending tools — and Xcentra is purpose-built for this demographic. In inflation-prone regions, demand for USD exposure remains strong, with digital dollars providing store-of-value protection and easier access than offshore banking. Xcentra extends fintech innovation into the stablecoin economy, creating a hybrid infrastructure that connects crypto liquidity with real-world commerce.</a:t>
            </a:r>
            <a:endParaRPr lang="en-US" sz="1200" dirty="0"/>
          </a:p>
        </p:txBody>
      </p:sp>
      <p:sp>
        <p:nvSpPr>
          <p:cNvPr id="14" name="Shape 12"/>
          <p:cNvSpPr/>
          <p:nvPr/>
        </p:nvSpPr>
        <p:spPr>
          <a:xfrm>
            <a:off x="537679" y="6687851"/>
            <a:ext cx="3166501" cy="2126470"/>
          </a:xfrm>
          <a:prstGeom prst="roundRect">
            <a:avLst>
              <a:gd name="adj" fmla="val 4445"/>
            </a:avLst>
          </a:prstGeom>
          <a:solidFill>
            <a:srgbClr val="030303"/>
          </a:solidFill>
          <a:ln w="19693">
            <a:solidFill>
              <a:srgbClr val="3B3B3B"/>
            </a:solidFill>
            <a:prstDash val="solid"/>
          </a:ln>
        </p:spPr>
      </p:sp>
      <p:sp>
        <p:nvSpPr>
          <p:cNvPr id="15" name="Shape 13"/>
          <p:cNvSpPr/>
          <p:nvPr/>
        </p:nvSpPr>
        <p:spPr>
          <a:xfrm>
            <a:off x="517986" y="6687851"/>
            <a:ext cx="78772" cy="2126470"/>
          </a:xfrm>
          <a:prstGeom prst="roundRect">
            <a:avLst>
              <a:gd name="adj" fmla="val 292549"/>
            </a:avLst>
          </a:prstGeom>
          <a:solidFill>
            <a:srgbClr val="E8AC03"/>
          </a:solidFill>
          <a:ln/>
        </p:spPr>
      </p:sp>
      <p:sp>
        <p:nvSpPr>
          <p:cNvPr id="16" name="Text 14"/>
          <p:cNvSpPr/>
          <p:nvPr/>
        </p:nvSpPr>
        <p:spPr>
          <a:xfrm>
            <a:off x="800641" y="6861149"/>
            <a:ext cx="2699594"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Freelancers &amp; Remote Workers</a:t>
            </a:r>
            <a:endParaRPr lang="en-US" sz="1300" dirty="0"/>
          </a:p>
        </p:txBody>
      </p:sp>
      <p:sp>
        <p:nvSpPr>
          <p:cNvPr id="17" name="Text 15"/>
          <p:cNvSpPr/>
          <p:nvPr/>
        </p:nvSpPr>
        <p:spPr>
          <a:xfrm>
            <a:off x="770055" y="7166636"/>
            <a:ext cx="2760827" cy="1228656"/>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Hundreds of millions of global professionals need faster payouts, lower fees, and global spending tools. Xcentra is purpose-built for this demographic.</a:t>
            </a:r>
            <a:endParaRPr lang="en-US" sz="1200" dirty="0"/>
          </a:p>
        </p:txBody>
      </p:sp>
      <p:sp>
        <p:nvSpPr>
          <p:cNvPr id="18" name="Shape 16"/>
          <p:cNvSpPr/>
          <p:nvPr/>
        </p:nvSpPr>
        <p:spPr>
          <a:xfrm>
            <a:off x="3857785" y="6687851"/>
            <a:ext cx="3166563" cy="2126470"/>
          </a:xfrm>
          <a:prstGeom prst="roundRect">
            <a:avLst>
              <a:gd name="adj" fmla="val 4445"/>
            </a:avLst>
          </a:prstGeom>
          <a:solidFill>
            <a:srgbClr val="030303"/>
          </a:solidFill>
          <a:ln w="19693">
            <a:solidFill>
              <a:srgbClr val="3B3B3B"/>
            </a:solidFill>
            <a:prstDash val="solid"/>
          </a:ln>
        </p:spPr>
      </p:sp>
      <p:sp>
        <p:nvSpPr>
          <p:cNvPr id="19" name="Shape 17"/>
          <p:cNvSpPr/>
          <p:nvPr/>
        </p:nvSpPr>
        <p:spPr>
          <a:xfrm>
            <a:off x="3838092" y="6687851"/>
            <a:ext cx="78772" cy="2126470"/>
          </a:xfrm>
          <a:prstGeom prst="roundRect">
            <a:avLst>
              <a:gd name="adj" fmla="val 292549"/>
            </a:avLst>
          </a:prstGeom>
          <a:solidFill>
            <a:srgbClr val="E8AC03"/>
          </a:solidFill>
          <a:ln/>
        </p:spPr>
      </p:sp>
      <p:sp>
        <p:nvSpPr>
          <p:cNvPr id="20" name="Text 18"/>
          <p:cNvSpPr/>
          <p:nvPr/>
        </p:nvSpPr>
        <p:spPr>
          <a:xfrm>
            <a:off x="4413310" y="6861149"/>
            <a:ext cx="2114591"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Digital Nomad Economy</a:t>
            </a:r>
            <a:endParaRPr lang="en-US" sz="1300" dirty="0"/>
          </a:p>
        </p:txBody>
      </p:sp>
      <p:sp>
        <p:nvSpPr>
          <p:cNvPr id="21" name="Text 19"/>
          <p:cNvSpPr/>
          <p:nvPr/>
        </p:nvSpPr>
        <p:spPr>
          <a:xfrm>
            <a:off x="4090162" y="7166636"/>
            <a:ext cx="2760888" cy="1474387"/>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Professionals living across multiple countries face bank account restrictions, currency conversion losses, and card acceptance issues. A borderless financial layer directly addresses these pain points.</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83339" y="379766"/>
            <a:ext cx="4677811" cy="383582"/>
          </a:xfrm>
          <a:prstGeom prst="rect">
            <a:avLst/>
          </a:prstGeom>
          <a:noFill/>
          <a:ln/>
        </p:spPr>
        <p:txBody>
          <a:bodyPr wrap="none" lIns="0" tIns="0" rIns="0" bIns="0" rtlCol="0" anchor="t"/>
          <a:lstStyle/>
          <a:p>
            <a:pPr marL="0" indent="0" algn="l">
              <a:lnSpc>
                <a:spcPts val="3000"/>
              </a:lnSpc>
              <a:buNone/>
            </a:pPr>
            <a:r>
              <a:rPr lang="en-US" sz="2400" b="1" dirty="0">
                <a:solidFill>
                  <a:srgbClr val="E8AC03"/>
                </a:solidFill>
                <a:latin typeface="Poppins Bold" pitchFamily="34" charset="0"/>
                <a:ea typeface="Poppins Bold" pitchFamily="34" charset="-122"/>
                <a:cs typeface="Poppins Bold" pitchFamily="34" charset="-120"/>
              </a:rPr>
              <a:t>Live Product: Global Spending</a:t>
            </a:r>
            <a:endParaRPr lang="en-US" sz="2400" dirty="0"/>
          </a:p>
        </p:txBody>
      </p:sp>
      <p:sp>
        <p:nvSpPr>
          <p:cNvPr id="3" name="Text 1"/>
          <p:cNvSpPr/>
          <p:nvPr/>
        </p:nvSpPr>
        <p:spPr>
          <a:xfrm>
            <a:off x="483339" y="1011602"/>
            <a:ext cx="6595349" cy="1048958"/>
          </a:xfrm>
          <a:prstGeom prst="rect">
            <a:avLst/>
          </a:prstGeom>
          <a:noFill/>
          <a:ln/>
        </p:spPr>
        <p:txBody>
          <a:bodyPr wrap="square" lIns="0" tIns="0" rIns="0" bIns="0" rtlCol="0" anchor="t"/>
          <a:lstStyle/>
          <a:p>
            <a:pPr marL="0" indent="0" algn="l">
              <a:lnSpc>
                <a:spcPts val="1650"/>
              </a:lnSpc>
              <a:buNone/>
            </a:pPr>
            <a:r>
              <a:rPr lang="en-US" sz="1050" dirty="0">
                <a:solidFill>
                  <a:srgbClr val="D7D4CC"/>
                </a:solidFill>
                <a:latin typeface="Raleway Medium" pitchFamily="34" charset="0"/>
                <a:ea typeface="Raleway Medium" pitchFamily="34" charset="-122"/>
                <a:cs typeface="Raleway Medium" pitchFamily="34" charset="-120"/>
              </a:rPr>
              <a:t>Xcentra’s core infrastructure is already live — enabling users to spend stablecoins globally in real-world environments. Xcentra operates as a Visa-enabled card program, issuing both virtual and physical debit cards connected directly to users’ stablecoin balances. These cards are designed not only for individual users but also to support businesses building on the Xhavic ecosystem, providing them with integrated spending and treasury functionality.</a:t>
            </a:r>
            <a:endParaRPr lang="en-US" sz="1050" dirty="0"/>
          </a:p>
        </p:txBody>
      </p:sp>
      <p:sp>
        <p:nvSpPr>
          <p:cNvPr id="4" name="Text 2"/>
          <p:cNvSpPr/>
          <p:nvPr/>
        </p:nvSpPr>
        <p:spPr>
          <a:xfrm>
            <a:off x="483339" y="2200195"/>
            <a:ext cx="6595349" cy="1048958"/>
          </a:xfrm>
          <a:prstGeom prst="rect">
            <a:avLst/>
          </a:prstGeom>
          <a:noFill/>
          <a:ln/>
        </p:spPr>
        <p:txBody>
          <a:bodyPr wrap="square" lIns="0" tIns="0" rIns="0" bIns="0" rtlCol="0" anchor="t"/>
          <a:lstStyle/>
          <a:p>
            <a:pPr marL="0" indent="0" algn="l">
              <a:lnSpc>
                <a:spcPts val="1650"/>
              </a:lnSpc>
              <a:buNone/>
            </a:pPr>
            <a:r>
              <a:rPr lang="en-US" sz="1050" dirty="0">
                <a:solidFill>
                  <a:srgbClr val="D7D4CC"/>
                </a:solidFill>
                <a:latin typeface="Raleway Medium" pitchFamily="34" charset="0"/>
                <a:ea typeface="Raleway Medium" pitchFamily="34" charset="-122"/>
                <a:cs typeface="Raleway Medium" pitchFamily="34" charset="-120"/>
              </a:rPr>
              <a:t>Virtual cards serve online purchases, SaaS subscriptions, and digital services, while physical cards enable in-store payments with global acceptance wherever Visa is supported. At the point of transaction, stablecoins are converted into local fiat in real time, ensuring seamless authorization and settlement. Users and business operators benefit from real-time transaction tracking, spending analytics, and balance visibility directly within the Xcentra dashboard.</a:t>
            </a:r>
            <a:endParaRPr lang="en-US" sz="1050" dirty="0"/>
          </a:p>
        </p:txBody>
      </p:sp>
      <p:sp>
        <p:nvSpPr>
          <p:cNvPr id="5" name="Text 3"/>
          <p:cNvSpPr/>
          <p:nvPr/>
        </p:nvSpPr>
        <p:spPr>
          <a:xfrm>
            <a:off x="483339" y="3388788"/>
            <a:ext cx="6595349" cy="629375"/>
          </a:xfrm>
          <a:prstGeom prst="rect">
            <a:avLst/>
          </a:prstGeom>
          <a:noFill/>
          <a:ln/>
        </p:spPr>
        <p:txBody>
          <a:bodyPr wrap="square" lIns="0" tIns="0" rIns="0" bIns="0" rtlCol="0" anchor="t"/>
          <a:lstStyle/>
          <a:p>
            <a:pPr marL="0" indent="0" algn="l">
              <a:lnSpc>
                <a:spcPts val="1650"/>
              </a:lnSpc>
              <a:buNone/>
            </a:pPr>
            <a:r>
              <a:rPr lang="en-US" sz="1050" dirty="0">
                <a:solidFill>
                  <a:srgbClr val="D7D4CC"/>
                </a:solidFill>
                <a:latin typeface="Raleway Medium" pitchFamily="34" charset="0"/>
                <a:ea typeface="Raleway Medium" pitchFamily="34" charset="-122"/>
                <a:cs typeface="Raleway Medium" pitchFamily="34" charset="-120"/>
              </a:rPr>
              <a:t>By combining Visa network acceptance with stablecoin-backed liquidity, Xcentra transforms digital dollar balances into practical, globally usable financial instruments for individuals and Xhavic-native enterprises alike.</a:t>
            </a:r>
            <a:endParaRPr lang="en-US" sz="1050" dirty="0"/>
          </a:p>
        </p:txBody>
      </p:sp>
      <p:sp>
        <p:nvSpPr>
          <p:cNvPr id="6" name="Shape 4"/>
          <p:cNvSpPr/>
          <p:nvPr/>
        </p:nvSpPr>
        <p:spPr>
          <a:xfrm>
            <a:off x="483339" y="4157798"/>
            <a:ext cx="2115698" cy="2549438"/>
          </a:xfrm>
          <a:prstGeom prst="roundRect">
            <a:avLst>
              <a:gd name="adj" fmla="val 9792"/>
            </a:avLst>
          </a:prstGeom>
          <a:solidFill>
            <a:srgbClr val="222222"/>
          </a:solidFill>
          <a:ln/>
        </p:spPr>
      </p:sp>
      <p:sp>
        <p:nvSpPr>
          <p:cNvPr id="7" name="Shape 5"/>
          <p:cNvSpPr/>
          <p:nvPr/>
        </p:nvSpPr>
        <p:spPr>
          <a:xfrm>
            <a:off x="621435" y="4295895"/>
            <a:ext cx="414290" cy="414291"/>
          </a:xfrm>
          <a:prstGeom prst="roundRect">
            <a:avLst>
              <a:gd name="adj" fmla="val 11407064"/>
            </a:avLst>
          </a:prstGeom>
          <a:solidFill>
            <a:srgbClr val="E8AC03"/>
          </a:solidFill>
          <a:ln/>
        </p:spPr>
      </p:sp>
      <p:pic>
        <p:nvPicPr>
          <p:cNvPr id="8"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347" y="4409806"/>
            <a:ext cx="186406" cy="186406"/>
          </a:xfrm>
          <a:prstGeom prst="rect">
            <a:avLst/>
          </a:prstGeom>
        </p:spPr>
      </p:pic>
      <p:sp>
        <p:nvSpPr>
          <p:cNvPr id="9" name="Text 6"/>
          <p:cNvSpPr/>
          <p:nvPr/>
        </p:nvSpPr>
        <p:spPr>
          <a:xfrm>
            <a:off x="621435" y="4834313"/>
            <a:ext cx="1839505" cy="383643"/>
          </a:xfrm>
          <a:prstGeom prst="rect">
            <a:avLst/>
          </a:prstGeom>
          <a:noFill/>
          <a:ln/>
        </p:spPr>
        <p:txBody>
          <a:bodyPr wrap="square" lIns="0" tIns="0" rIns="0" bIns="0" rtlCol="0" anchor="t"/>
          <a:lstStyle/>
          <a:p>
            <a:pPr marL="0" indent="0" algn="l">
              <a:lnSpc>
                <a:spcPts val="1500"/>
              </a:lnSpc>
              <a:buNone/>
            </a:pPr>
            <a:r>
              <a:rPr lang="en-US" sz="1200" b="1" dirty="0">
                <a:solidFill>
                  <a:srgbClr val="D7D4CC"/>
                </a:solidFill>
                <a:latin typeface="Poppins Bold" pitchFamily="34" charset="0"/>
                <a:ea typeface="Poppins Bold" pitchFamily="34" charset="-122"/>
                <a:cs typeface="Poppins Bold" pitchFamily="34" charset="-120"/>
              </a:rPr>
              <a:t>Virtual &amp; Physical Cards</a:t>
            </a:r>
            <a:endParaRPr lang="en-US" sz="1200" dirty="0"/>
          </a:p>
        </p:txBody>
      </p:sp>
      <p:sp>
        <p:nvSpPr>
          <p:cNvPr id="10" name="Text 7"/>
          <p:cNvSpPr/>
          <p:nvPr/>
        </p:nvSpPr>
        <p:spPr>
          <a:xfrm>
            <a:off x="621435" y="5292420"/>
            <a:ext cx="1839505" cy="1048958"/>
          </a:xfrm>
          <a:prstGeom prst="rect">
            <a:avLst/>
          </a:prstGeom>
          <a:noFill/>
          <a:ln/>
        </p:spPr>
        <p:txBody>
          <a:bodyPr wrap="square" lIns="0" tIns="0" rIns="0" bIns="0" rtlCol="0" anchor="t"/>
          <a:lstStyle/>
          <a:p>
            <a:pPr marL="0" indent="0" algn="l">
              <a:lnSpc>
                <a:spcPts val="1650"/>
              </a:lnSpc>
              <a:buNone/>
            </a:pPr>
            <a:r>
              <a:rPr lang="en-US" sz="1050" dirty="0">
                <a:solidFill>
                  <a:srgbClr val="D7D4CC"/>
                </a:solidFill>
                <a:latin typeface="Raleway Medium" pitchFamily="34" charset="0"/>
                <a:ea typeface="Raleway Medium" pitchFamily="34" charset="-122"/>
                <a:cs typeface="Raleway Medium" pitchFamily="34" charset="-120"/>
              </a:rPr>
              <a:t>Accepted at 150M+ merchants worldwide — retail, restaurants, airlines, hotels, e-commerce, and digital services.</a:t>
            </a:r>
            <a:endParaRPr lang="en-US" sz="1050" dirty="0"/>
          </a:p>
        </p:txBody>
      </p:sp>
      <p:sp>
        <p:nvSpPr>
          <p:cNvPr id="11" name="Shape 8"/>
          <p:cNvSpPr/>
          <p:nvPr/>
        </p:nvSpPr>
        <p:spPr>
          <a:xfrm>
            <a:off x="2723164" y="4157798"/>
            <a:ext cx="2115698" cy="2549438"/>
          </a:xfrm>
          <a:prstGeom prst="roundRect">
            <a:avLst>
              <a:gd name="adj" fmla="val 9792"/>
            </a:avLst>
          </a:prstGeom>
          <a:solidFill>
            <a:srgbClr val="222222"/>
          </a:solidFill>
          <a:ln/>
        </p:spPr>
      </p:sp>
      <p:sp>
        <p:nvSpPr>
          <p:cNvPr id="12" name="Shape 9"/>
          <p:cNvSpPr/>
          <p:nvPr/>
        </p:nvSpPr>
        <p:spPr>
          <a:xfrm>
            <a:off x="2861261" y="4295895"/>
            <a:ext cx="414290" cy="414291"/>
          </a:xfrm>
          <a:prstGeom prst="roundRect">
            <a:avLst>
              <a:gd name="adj" fmla="val 11407064"/>
            </a:avLst>
          </a:prstGeom>
          <a:solidFill>
            <a:srgbClr val="E8AC03"/>
          </a:solidFill>
          <a:ln/>
        </p:spPr>
      </p:sp>
      <p:pic>
        <p:nvPicPr>
          <p:cNvPr id="13"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5172" y="4409806"/>
            <a:ext cx="186406" cy="186406"/>
          </a:xfrm>
          <a:prstGeom prst="rect">
            <a:avLst/>
          </a:prstGeom>
        </p:spPr>
      </p:pic>
      <p:sp>
        <p:nvSpPr>
          <p:cNvPr id="14" name="Text 10"/>
          <p:cNvSpPr/>
          <p:nvPr/>
        </p:nvSpPr>
        <p:spPr>
          <a:xfrm>
            <a:off x="2861261" y="4834313"/>
            <a:ext cx="1776303" cy="191822"/>
          </a:xfrm>
          <a:prstGeom prst="rect">
            <a:avLst/>
          </a:prstGeom>
          <a:noFill/>
          <a:ln/>
        </p:spPr>
        <p:txBody>
          <a:bodyPr wrap="none" lIns="0" tIns="0" rIns="0" bIns="0" rtlCol="0" anchor="t"/>
          <a:lstStyle/>
          <a:p>
            <a:pPr marL="0" indent="0" algn="l">
              <a:lnSpc>
                <a:spcPts val="1500"/>
              </a:lnSpc>
              <a:buNone/>
            </a:pPr>
            <a:r>
              <a:rPr lang="en-US" sz="1200" b="1" dirty="0">
                <a:solidFill>
                  <a:srgbClr val="D7D4CC"/>
                </a:solidFill>
                <a:latin typeface="Poppins Bold" pitchFamily="34" charset="0"/>
                <a:ea typeface="Poppins Bold" pitchFamily="34" charset="-122"/>
                <a:cs typeface="Poppins Bold" pitchFamily="34" charset="-120"/>
              </a:rPr>
              <a:t>Instant Crypto-to-Fiat</a:t>
            </a:r>
            <a:endParaRPr lang="en-US" sz="1200" dirty="0"/>
          </a:p>
        </p:txBody>
      </p:sp>
      <p:sp>
        <p:nvSpPr>
          <p:cNvPr id="15" name="Text 11"/>
          <p:cNvSpPr/>
          <p:nvPr/>
        </p:nvSpPr>
        <p:spPr>
          <a:xfrm>
            <a:off x="2861261" y="5100598"/>
            <a:ext cx="1839505" cy="1468541"/>
          </a:xfrm>
          <a:prstGeom prst="rect">
            <a:avLst/>
          </a:prstGeom>
          <a:noFill/>
          <a:ln/>
        </p:spPr>
        <p:txBody>
          <a:bodyPr wrap="square" lIns="0" tIns="0" rIns="0" bIns="0" rtlCol="0" anchor="t"/>
          <a:lstStyle/>
          <a:p>
            <a:pPr marL="0" indent="0" algn="l">
              <a:lnSpc>
                <a:spcPts val="1650"/>
              </a:lnSpc>
              <a:buNone/>
            </a:pPr>
            <a:r>
              <a:rPr lang="en-US" sz="1050" dirty="0">
                <a:solidFill>
                  <a:srgbClr val="D7D4CC"/>
                </a:solidFill>
                <a:latin typeface="Raleway Medium" pitchFamily="34" charset="0"/>
                <a:ea typeface="Raleway Medium" pitchFamily="34" charset="-122"/>
                <a:cs typeface="Raleway Medium" pitchFamily="34" charset="-120"/>
              </a:rPr>
              <a:t>At point of sale, Xcentra automatically converts stablecoins to local fiat in real time. No manual withdrawal, no pre-conversion, no banking delay.</a:t>
            </a:r>
            <a:endParaRPr lang="en-US" sz="1050" dirty="0"/>
          </a:p>
        </p:txBody>
      </p:sp>
      <p:sp>
        <p:nvSpPr>
          <p:cNvPr id="16" name="Shape 12"/>
          <p:cNvSpPr/>
          <p:nvPr/>
        </p:nvSpPr>
        <p:spPr>
          <a:xfrm>
            <a:off x="4962989" y="4157798"/>
            <a:ext cx="2115698" cy="2549438"/>
          </a:xfrm>
          <a:prstGeom prst="roundRect">
            <a:avLst>
              <a:gd name="adj" fmla="val 9792"/>
            </a:avLst>
          </a:prstGeom>
          <a:solidFill>
            <a:srgbClr val="222222"/>
          </a:solidFill>
          <a:ln/>
        </p:spPr>
      </p:sp>
      <p:sp>
        <p:nvSpPr>
          <p:cNvPr id="17" name="Shape 13"/>
          <p:cNvSpPr/>
          <p:nvPr/>
        </p:nvSpPr>
        <p:spPr>
          <a:xfrm>
            <a:off x="5101086" y="4295895"/>
            <a:ext cx="414290" cy="414291"/>
          </a:xfrm>
          <a:prstGeom prst="roundRect">
            <a:avLst>
              <a:gd name="adj" fmla="val 11407064"/>
            </a:avLst>
          </a:prstGeom>
          <a:solidFill>
            <a:srgbClr val="E8AC03"/>
          </a:solidFill>
          <a:ln/>
        </p:spPr>
      </p:sp>
      <p:pic>
        <p:nvPicPr>
          <p:cNvPr id="1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4998" y="4409806"/>
            <a:ext cx="186406" cy="186406"/>
          </a:xfrm>
          <a:prstGeom prst="rect">
            <a:avLst/>
          </a:prstGeom>
        </p:spPr>
      </p:pic>
      <p:sp>
        <p:nvSpPr>
          <p:cNvPr id="19" name="Text 14"/>
          <p:cNvSpPr/>
          <p:nvPr/>
        </p:nvSpPr>
        <p:spPr>
          <a:xfrm>
            <a:off x="5101086" y="4834313"/>
            <a:ext cx="1792611" cy="191822"/>
          </a:xfrm>
          <a:prstGeom prst="rect">
            <a:avLst/>
          </a:prstGeom>
          <a:noFill/>
          <a:ln/>
        </p:spPr>
        <p:txBody>
          <a:bodyPr wrap="none" lIns="0" tIns="0" rIns="0" bIns="0" rtlCol="0" anchor="t"/>
          <a:lstStyle/>
          <a:p>
            <a:pPr marL="0" indent="0" algn="l">
              <a:lnSpc>
                <a:spcPts val="1500"/>
              </a:lnSpc>
              <a:buNone/>
            </a:pPr>
            <a:r>
              <a:rPr lang="en-US" sz="1200" b="1" dirty="0">
                <a:solidFill>
                  <a:srgbClr val="D7D4CC"/>
                </a:solidFill>
                <a:latin typeface="Poppins Bold" pitchFamily="34" charset="0"/>
                <a:ea typeface="Poppins Bold" pitchFamily="34" charset="-122"/>
                <a:cs typeface="Poppins Bold" pitchFamily="34" charset="-120"/>
              </a:rPr>
              <a:t>Supported Stablecoins</a:t>
            </a:r>
            <a:endParaRPr lang="en-US" sz="1200" dirty="0"/>
          </a:p>
        </p:txBody>
      </p:sp>
      <p:sp>
        <p:nvSpPr>
          <p:cNvPr id="20" name="Text 15"/>
          <p:cNvSpPr/>
          <p:nvPr/>
        </p:nvSpPr>
        <p:spPr>
          <a:xfrm>
            <a:off x="5101086" y="5100598"/>
            <a:ext cx="1839505" cy="1258749"/>
          </a:xfrm>
          <a:prstGeom prst="rect">
            <a:avLst/>
          </a:prstGeom>
          <a:noFill/>
          <a:ln/>
        </p:spPr>
        <p:txBody>
          <a:bodyPr wrap="square" lIns="0" tIns="0" rIns="0" bIns="0" rtlCol="0" anchor="t"/>
          <a:lstStyle/>
          <a:p>
            <a:pPr marL="0" indent="0" algn="l">
              <a:lnSpc>
                <a:spcPts val="1650"/>
              </a:lnSpc>
              <a:buNone/>
            </a:pPr>
            <a:r>
              <a:rPr lang="en-US" sz="1050" dirty="0">
                <a:solidFill>
                  <a:srgbClr val="D7D4CC"/>
                </a:solidFill>
                <a:latin typeface="Raleway Medium" pitchFamily="34" charset="0"/>
                <a:ea typeface="Raleway Medium" pitchFamily="34" charset="-122"/>
                <a:cs typeface="Raleway Medium" pitchFamily="34" charset="-120"/>
              </a:rPr>
              <a:t>Supports USDC and USDT — USD-pegged digital dollars providing stability relative to local currency volatility while remaining globally transferable.</a:t>
            </a:r>
            <a:endParaRPr lang="en-US" sz="1050" dirty="0"/>
          </a:p>
        </p:txBody>
      </p:sp>
      <p:pic>
        <p:nvPicPr>
          <p:cNvPr id="21" name="Image 3" descr="preencoded.png"/>
          <p:cNvPicPr>
            <a:picLocks noChangeAspect="1"/>
          </p:cNvPicPr>
          <p:nvPr/>
        </p:nvPicPr>
        <p:blipFill>
          <a:blip r:embed="rId9"/>
          <a:stretch>
            <a:fillRect/>
          </a:stretch>
        </p:blipFill>
        <p:spPr>
          <a:xfrm>
            <a:off x="588942" y="6846871"/>
            <a:ext cx="6384081" cy="2395586"/>
          </a:xfrm>
          <a:prstGeom prst="rect">
            <a:avLst/>
          </a:prstGeom>
        </p:spPr>
      </p:pic>
      <p:pic>
        <p:nvPicPr>
          <p:cNvPr id="22"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41002" y="7457070"/>
            <a:ext cx="329762" cy="329762"/>
          </a:xfrm>
          <a:prstGeom prst="rect">
            <a:avLst/>
          </a:prstGeom>
        </p:spPr>
      </p:pic>
      <p:sp>
        <p:nvSpPr>
          <p:cNvPr id="23" name="Text 16"/>
          <p:cNvSpPr/>
          <p:nvPr/>
        </p:nvSpPr>
        <p:spPr>
          <a:xfrm>
            <a:off x="5747205" y="8588772"/>
            <a:ext cx="962904" cy="329762"/>
          </a:xfrm>
          <a:prstGeom prst="rect">
            <a:avLst/>
          </a:prstGeom>
          <a:noFill/>
          <a:ln/>
        </p:spPr>
        <p:txBody>
          <a:bodyPr wrap="square" lIns="0" tIns="0" rIns="0" bIns="0" rtlCol="0" anchor="t"/>
          <a:lstStyle/>
          <a:p>
            <a:pPr marL="0" indent="0" algn="ctr">
              <a:lnSpc>
                <a:spcPts val="1250"/>
              </a:lnSpc>
              <a:buNone/>
            </a:pPr>
            <a:r>
              <a:rPr lang="en-US" sz="1000" b="1" dirty="0">
                <a:solidFill>
                  <a:srgbClr val="D7D4CC"/>
                </a:solidFill>
                <a:latin typeface="Poppins Bold" pitchFamily="34" charset="0"/>
                <a:ea typeface="Poppins Bold" pitchFamily="34" charset="-122"/>
                <a:cs typeface="Poppins Bold" pitchFamily="34" charset="-120"/>
              </a:rPr>
              <a:t>Convert at Checkout</a:t>
            </a:r>
            <a:endParaRPr lang="en-US" sz="1000" dirty="0"/>
          </a:p>
        </p:txBody>
      </p:sp>
      <p:pic>
        <p:nvPicPr>
          <p:cNvPr id="24" name="Image 5" descr="preencoded.png"/>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33766" y="7457688"/>
            <a:ext cx="329762" cy="329762"/>
          </a:xfrm>
          <a:prstGeom prst="rect">
            <a:avLst/>
          </a:prstGeom>
        </p:spPr>
      </p:pic>
      <p:sp>
        <p:nvSpPr>
          <p:cNvPr id="25" name="Text 17"/>
          <p:cNvSpPr/>
          <p:nvPr/>
        </p:nvSpPr>
        <p:spPr>
          <a:xfrm>
            <a:off x="4533683" y="8588772"/>
            <a:ext cx="962904" cy="329762"/>
          </a:xfrm>
          <a:prstGeom prst="rect">
            <a:avLst/>
          </a:prstGeom>
          <a:noFill/>
          <a:ln/>
        </p:spPr>
        <p:txBody>
          <a:bodyPr wrap="square" lIns="0" tIns="0" rIns="0" bIns="0" rtlCol="0" anchor="t"/>
          <a:lstStyle/>
          <a:p>
            <a:pPr marL="0" indent="0" algn="ctr">
              <a:lnSpc>
                <a:spcPts val="1250"/>
              </a:lnSpc>
              <a:buNone/>
            </a:pPr>
            <a:r>
              <a:rPr lang="en-US" sz="1000" b="1" dirty="0">
                <a:solidFill>
                  <a:srgbClr val="D7D4CC"/>
                </a:solidFill>
                <a:latin typeface="Poppins Bold" pitchFamily="34" charset="0"/>
                <a:ea typeface="Poppins Bold" pitchFamily="34" charset="-122"/>
                <a:cs typeface="Poppins Bold" pitchFamily="34" charset="-120"/>
              </a:rPr>
              <a:t>Spend Globally</a:t>
            </a:r>
            <a:endParaRPr lang="en-US" sz="1000" dirty="0"/>
          </a:p>
        </p:txBody>
      </p:sp>
      <p:pic>
        <p:nvPicPr>
          <p:cNvPr id="26" name="Image 6"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26839" y="7457688"/>
            <a:ext cx="329762" cy="329762"/>
          </a:xfrm>
          <a:prstGeom prst="rect">
            <a:avLst/>
          </a:prstGeom>
        </p:spPr>
      </p:pic>
      <p:sp>
        <p:nvSpPr>
          <p:cNvPr id="27" name="Text 18"/>
          <p:cNvSpPr/>
          <p:nvPr/>
        </p:nvSpPr>
        <p:spPr>
          <a:xfrm>
            <a:off x="3326756" y="8671212"/>
            <a:ext cx="962904" cy="164880"/>
          </a:xfrm>
          <a:prstGeom prst="rect">
            <a:avLst/>
          </a:prstGeom>
          <a:noFill/>
          <a:ln/>
        </p:spPr>
        <p:txBody>
          <a:bodyPr wrap="none" lIns="0" tIns="0" rIns="0" bIns="0" rtlCol="0" anchor="t"/>
          <a:lstStyle/>
          <a:p>
            <a:pPr marL="0" indent="0" algn="ctr">
              <a:lnSpc>
                <a:spcPts val="1250"/>
              </a:lnSpc>
              <a:buNone/>
            </a:pPr>
            <a:r>
              <a:rPr lang="en-US" sz="1000" b="1" dirty="0">
                <a:solidFill>
                  <a:srgbClr val="D7D4CC"/>
                </a:solidFill>
                <a:latin typeface="Poppins Bold" pitchFamily="34" charset="0"/>
                <a:ea typeface="Poppins Bold" pitchFamily="34" charset="-122"/>
                <a:cs typeface="Poppins Bold" pitchFamily="34" charset="-120"/>
              </a:rPr>
              <a:t>Card Issued</a:t>
            </a:r>
            <a:endParaRPr lang="en-US" sz="1000" dirty="0"/>
          </a:p>
        </p:txBody>
      </p:sp>
      <p:pic>
        <p:nvPicPr>
          <p:cNvPr id="28" name="Image 7"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19912" y="7457688"/>
            <a:ext cx="329762" cy="329762"/>
          </a:xfrm>
          <a:prstGeom prst="rect">
            <a:avLst/>
          </a:prstGeom>
        </p:spPr>
      </p:pic>
      <p:sp>
        <p:nvSpPr>
          <p:cNvPr id="29" name="Text 19"/>
          <p:cNvSpPr/>
          <p:nvPr/>
        </p:nvSpPr>
        <p:spPr>
          <a:xfrm>
            <a:off x="2119828" y="8588772"/>
            <a:ext cx="962904" cy="329762"/>
          </a:xfrm>
          <a:prstGeom prst="rect">
            <a:avLst/>
          </a:prstGeom>
          <a:noFill/>
          <a:ln/>
        </p:spPr>
        <p:txBody>
          <a:bodyPr wrap="square" lIns="0" tIns="0" rIns="0" bIns="0" rtlCol="0" anchor="t"/>
          <a:lstStyle/>
          <a:p>
            <a:pPr marL="0" indent="0" algn="ctr">
              <a:lnSpc>
                <a:spcPts val="1250"/>
              </a:lnSpc>
              <a:buNone/>
            </a:pPr>
            <a:r>
              <a:rPr lang="en-US" sz="1000" b="1" dirty="0">
                <a:solidFill>
                  <a:srgbClr val="D7D4CC"/>
                </a:solidFill>
                <a:latin typeface="Poppins Bold" pitchFamily="34" charset="0"/>
                <a:ea typeface="Poppins Bold" pitchFamily="34" charset="-122"/>
                <a:cs typeface="Poppins Bold" pitchFamily="34" charset="-120"/>
              </a:rPr>
              <a:t>Deposit Stablecoins</a:t>
            </a:r>
            <a:endParaRPr lang="en-US" sz="1000" dirty="0"/>
          </a:p>
        </p:txBody>
      </p:sp>
      <p:pic>
        <p:nvPicPr>
          <p:cNvPr id="30" name="Image 8"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06389" y="7457688"/>
            <a:ext cx="329762" cy="329762"/>
          </a:xfrm>
          <a:prstGeom prst="rect">
            <a:avLst/>
          </a:prstGeom>
        </p:spPr>
      </p:pic>
      <p:sp>
        <p:nvSpPr>
          <p:cNvPr id="31" name="Text 20"/>
          <p:cNvSpPr/>
          <p:nvPr/>
        </p:nvSpPr>
        <p:spPr>
          <a:xfrm>
            <a:off x="886520" y="8588772"/>
            <a:ext cx="962904" cy="329762"/>
          </a:xfrm>
          <a:prstGeom prst="rect">
            <a:avLst/>
          </a:prstGeom>
          <a:noFill/>
          <a:ln/>
        </p:spPr>
        <p:txBody>
          <a:bodyPr wrap="square" lIns="0" tIns="0" rIns="0" bIns="0" rtlCol="0" anchor="t"/>
          <a:lstStyle/>
          <a:p>
            <a:pPr marL="0" indent="0" algn="ctr">
              <a:lnSpc>
                <a:spcPts val="1250"/>
              </a:lnSpc>
              <a:buNone/>
            </a:pPr>
            <a:r>
              <a:rPr lang="en-US" sz="1000" b="1" dirty="0">
                <a:solidFill>
                  <a:srgbClr val="D7D4CC"/>
                </a:solidFill>
                <a:latin typeface="Poppins Bold" pitchFamily="34" charset="0"/>
                <a:ea typeface="Poppins Bold" pitchFamily="34" charset="-122"/>
                <a:cs typeface="Poppins Bold" pitchFamily="34" charset="-120"/>
              </a:rPr>
              <a:t>Complete KYC</a:t>
            </a:r>
            <a:endParaRPr lang="en-US" sz="1000" dirty="0"/>
          </a:p>
        </p:txBody>
      </p:sp>
      <p:sp>
        <p:nvSpPr>
          <p:cNvPr id="32" name="Text 21"/>
          <p:cNvSpPr/>
          <p:nvPr/>
        </p:nvSpPr>
        <p:spPr>
          <a:xfrm>
            <a:off x="483339" y="9382093"/>
            <a:ext cx="6595349" cy="209792"/>
          </a:xfrm>
          <a:prstGeom prst="rect">
            <a:avLst/>
          </a:prstGeom>
          <a:noFill/>
          <a:ln/>
        </p:spPr>
        <p:txBody>
          <a:bodyPr wrap="none" lIns="0" tIns="0" rIns="0" bIns="0" rtlCol="0" anchor="t"/>
          <a:lstStyle/>
          <a:p>
            <a:pPr marL="0" indent="0" algn="l">
              <a:lnSpc>
                <a:spcPts val="1650"/>
              </a:lnSpc>
              <a:buNone/>
            </a:pP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37679" y="422475"/>
            <a:ext cx="3671379"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Product Architecture</a:t>
            </a:r>
            <a:endParaRPr lang="en-US" sz="2650" dirty="0"/>
          </a:p>
        </p:txBody>
      </p:sp>
      <p:sp>
        <p:nvSpPr>
          <p:cNvPr id="3" name="Text 1"/>
          <p:cNvSpPr/>
          <p:nvPr/>
        </p:nvSpPr>
        <p:spPr>
          <a:xfrm>
            <a:off x="537679" y="1156469"/>
            <a:ext cx="6486669" cy="982925"/>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Xcentra's infrastructure is built to integrate blockchain-based liquidity with regulated financial rails, creating a seamless bridge between digital assets and real-world commerce. Every layer of the architecture is designed for security, compliance, and scalability.</a:t>
            </a:r>
            <a:endParaRPr lang="en-US" sz="1200" dirty="0"/>
          </a:p>
        </p:txBody>
      </p:sp>
      <p:sp>
        <p:nvSpPr>
          <p:cNvPr id="4" name="Shape 2"/>
          <p:cNvSpPr/>
          <p:nvPr/>
        </p:nvSpPr>
        <p:spPr>
          <a:xfrm>
            <a:off x="537679" y="2312199"/>
            <a:ext cx="2059820" cy="4551411"/>
          </a:xfrm>
          <a:prstGeom prst="roundRect">
            <a:avLst>
              <a:gd name="adj" fmla="val 11188"/>
            </a:avLst>
          </a:prstGeom>
          <a:solidFill>
            <a:srgbClr val="030303"/>
          </a:solidFill>
          <a:ln w="19693">
            <a:solidFill>
              <a:srgbClr val="3B3B3B"/>
            </a:solidFill>
            <a:prstDash val="solid"/>
          </a:ln>
        </p:spPr>
      </p:sp>
      <p:sp>
        <p:nvSpPr>
          <p:cNvPr id="5" name="Text 3"/>
          <p:cNvSpPr/>
          <p:nvPr/>
        </p:nvSpPr>
        <p:spPr>
          <a:xfrm>
            <a:off x="710977" y="2485497"/>
            <a:ext cx="1713224" cy="426722"/>
          </a:xfrm>
          <a:prstGeom prst="rect">
            <a:avLst/>
          </a:prstGeom>
          <a:noFill/>
          <a:ln/>
        </p:spPr>
        <p:txBody>
          <a:bodyPr wrap="squar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Wallet Infrastructure</a:t>
            </a:r>
            <a:endParaRPr lang="en-US" sz="1300" dirty="0"/>
          </a:p>
        </p:txBody>
      </p:sp>
      <p:sp>
        <p:nvSpPr>
          <p:cNvPr id="6" name="Text 4"/>
          <p:cNvSpPr/>
          <p:nvPr/>
        </p:nvSpPr>
        <p:spPr>
          <a:xfrm>
            <a:off x="710977" y="3004345"/>
            <a:ext cx="1713224" cy="3685967"/>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The Xcentra wallet serves as the user's financial control center — storing supported stablecoins, tracking balances and transaction history, enabling card spending, and integrating with payout features in future phases. Designed for clarity and security, prioritizing ease of use for non-technical users.</a:t>
            </a:r>
            <a:endParaRPr lang="en-US" sz="1200" dirty="0"/>
          </a:p>
        </p:txBody>
      </p:sp>
      <p:sp>
        <p:nvSpPr>
          <p:cNvPr id="7" name="Shape 5"/>
          <p:cNvSpPr/>
          <p:nvPr/>
        </p:nvSpPr>
        <p:spPr>
          <a:xfrm>
            <a:off x="2751103" y="2312199"/>
            <a:ext cx="2059820" cy="4551411"/>
          </a:xfrm>
          <a:prstGeom prst="roundRect">
            <a:avLst>
              <a:gd name="adj" fmla="val 11188"/>
            </a:avLst>
          </a:prstGeom>
          <a:solidFill>
            <a:srgbClr val="030303"/>
          </a:solidFill>
          <a:ln w="19693">
            <a:solidFill>
              <a:srgbClr val="3B3B3B"/>
            </a:solidFill>
            <a:prstDash val="solid"/>
          </a:ln>
        </p:spPr>
      </p:sp>
      <p:sp>
        <p:nvSpPr>
          <p:cNvPr id="8" name="Text 6"/>
          <p:cNvSpPr/>
          <p:nvPr/>
        </p:nvSpPr>
        <p:spPr>
          <a:xfrm>
            <a:off x="2924401" y="2485497"/>
            <a:ext cx="1713224" cy="426722"/>
          </a:xfrm>
          <a:prstGeom prst="rect">
            <a:avLst/>
          </a:prstGeom>
          <a:noFill/>
          <a:ln/>
        </p:spPr>
        <p:txBody>
          <a:bodyPr wrap="squar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Card Issuing Partner Framework</a:t>
            </a:r>
            <a:endParaRPr lang="en-US" sz="1300" dirty="0"/>
          </a:p>
        </p:txBody>
      </p:sp>
      <p:sp>
        <p:nvSpPr>
          <p:cNvPr id="9" name="Text 7"/>
          <p:cNvSpPr/>
          <p:nvPr/>
        </p:nvSpPr>
        <p:spPr>
          <a:xfrm>
            <a:off x="2924401" y="3004345"/>
            <a:ext cx="1713224" cy="2948774"/>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collaborates with regulated card-issuing partners to provide compliant global debit cards, ensuring regulatory alignment, network compatibility, international acceptance, and secure transaction processing.</a:t>
            </a:r>
            <a:endParaRPr lang="en-US" sz="1200" dirty="0"/>
          </a:p>
        </p:txBody>
      </p:sp>
      <p:sp>
        <p:nvSpPr>
          <p:cNvPr id="10" name="Shape 8"/>
          <p:cNvSpPr/>
          <p:nvPr/>
        </p:nvSpPr>
        <p:spPr>
          <a:xfrm>
            <a:off x="4964528" y="2312199"/>
            <a:ext cx="2059820" cy="4551411"/>
          </a:xfrm>
          <a:prstGeom prst="roundRect">
            <a:avLst>
              <a:gd name="adj" fmla="val 11188"/>
            </a:avLst>
          </a:prstGeom>
          <a:solidFill>
            <a:srgbClr val="030303"/>
          </a:solidFill>
          <a:ln w="19693">
            <a:solidFill>
              <a:srgbClr val="3B3B3B"/>
            </a:solidFill>
            <a:prstDash val="solid"/>
          </a:ln>
        </p:spPr>
      </p:sp>
      <p:sp>
        <p:nvSpPr>
          <p:cNvPr id="11" name="Text 9"/>
          <p:cNvSpPr/>
          <p:nvPr/>
        </p:nvSpPr>
        <p:spPr>
          <a:xfrm>
            <a:off x="5140903" y="2485497"/>
            <a:ext cx="1707008"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Conversion Engine</a:t>
            </a:r>
            <a:endParaRPr lang="en-US" sz="1300" dirty="0"/>
          </a:p>
        </p:txBody>
      </p:sp>
      <p:sp>
        <p:nvSpPr>
          <p:cNvPr id="12" name="Text 10"/>
          <p:cNvSpPr/>
          <p:nvPr/>
        </p:nvSpPr>
        <p:spPr>
          <a:xfrm>
            <a:off x="5137826" y="2790984"/>
            <a:ext cx="1713224" cy="2948774"/>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At the core of Xcentra's system, the conversion engine detects transaction currency, converts stablecoins to fiat in real time, optimizes liquidity routing, and manages settlement with banking partners — ensuring smooth, near-instant authorization.</a:t>
            </a:r>
            <a:endParaRPr lang="en-US" sz="1200" dirty="0"/>
          </a:p>
        </p:txBody>
      </p:sp>
      <p:sp>
        <p:nvSpPr>
          <p:cNvPr id="13" name="Shape 11"/>
          <p:cNvSpPr/>
          <p:nvPr/>
        </p:nvSpPr>
        <p:spPr>
          <a:xfrm>
            <a:off x="537679" y="7017215"/>
            <a:ext cx="3166501" cy="2617932"/>
          </a:xfrm>
          <a:prstGeom prst="roundRect">
            <a:avLst>
              <a:gd name="adj" fmla="val 8803"/>
            </a:avLst>
          </a:prstGeom>
          <a:solidFill>
            <a:srgbClr val="030303"/>
          </a:solidFill>
          <a:ln w="19693">
            <a:solidFill>
              <a:srgbClr val="3B3B3B"/>
            </a:solidFill>
            <a:prstDash val="solid"/>
          </a:ln>
        </p:spPr>
      </p:sp>
      <p:sp>
        <p:nvSpPr>
          <p:cNvPr id="14" name="Text 12"/>
          <p:cNvSpPr/>
          <p:nvPr/>
        </p:nvSpPr>
        <p:spPr>
          <a:xfrm>
            <a:off x="777809" y="7190513"/>
            <a:ext cx="2686240"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Compliance Stack (KYC / AML)</a:t>
            </a:r>
            <a:endParaRPr lang="en-US" sz="1300" dirty="0"/>
          </a:p>
        </p:txBody>
      </p:sp>
      <p:sp>
        <p:nvSpPr>
          <p:cNvPr id="15" name="Text 13"/>
          <p:cNvSpPr/>
          <p:nvPr/>
        </p:nvSpPr>
        <p:spPr>
          <a:xfrm>
            <a:off x="710977" y="7496000"/>
            <a:ext cx="2819906" cy="1965849"/>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operates with a strong compliance foundation including Know Your Customer (KYC) verification, Anti-Money Laundering (AML) monitoring, transaction screening, and risk management protocols — ensuring regulatory integrity and global scalability.</a:t>
            </a:r>
            <a:endParaRPr lang="en-US" sz="1200" dirty="0"/>
          </a:p>
        </p:txBody>
      </p:sp>
      <p:sp>
        <p:nvSpPr>
          <p:cNvPr id="16" name="Shape 14"/>
          <p:cNvSpPr/>
          <p:nvPr/>
        </p:nvSpPr>
        <p:spPr>
          <a:xfrm>
            <a:off x="3857785" y="7017215"/>
            <a:ext cx="3166563" cy="2617932"/>
          </a:xfrm>
          <a:prstGeom prst="roundRect">
            <a:avLst>
              <a:gd name="adj" fmla="val 8803"/>
            </a:avLst>
          </a:prstGeom>
          <a:solidFill>
            <a:srgbClr val="030303"/>
          </a:solidFill>
          <a:ln w="19693">
            <a:solidFill>
              <a:srgbClr val="3B3B3B"/>
            </a:solidFill>
            <a:prstDash val="solid"/>
          </a:ln>
        </p:spPr>
      </p:sp>
      <p:sp>
        <p:nvSpPr>
          <p:cNvPr id="17" name="Text 15"/>
          <p:cNvSpPr/>
          <p:nvPr/>
        </p:nvSpPr>
        <p:spPr>
          <a:xfrm>
            <a:off x="4587531" y="7190513"/>
            <a:ext cx="1707008" cy="213361"/>
          </a:xfrm>
          <a:prstGeom prst="rect">
            <a:avLst/>
          </a:prstGeom>
          <a:noFill/>
          <a:ln/>
        </p:spPr>
        <p:txBody>
          <a:bodyPr wrap="none" lIns="0" tIns="0" rIns="0" bIns="0" rtlCol="0" anchor="t"/>
          <a:lstStyle/>
          <a:p>
            <a:pPr marL="0" indent="0" algn="ctr">
              <a:lnSpc>
                <a:spcPts val="1650"/>
              </a:lnSpc>
              <a:buNone/>
            </a:pPr>
            <a:r>
              <a:rPr lang="en-US" sz="1300" b="1" dirty="0">
                <a:solidFill>
                  <a:srgbClr val="D7D4CC"/>
                </a:solidFill>
                <a:latin typeface="Poppins Bold" pitchFamily="34" charset="0"/>
                <a:ea typeface="Poppins Bold" pitchFamily="34" charset="-122"/>
                <a:cs typeface="Poppins Bold" pitchFamily="34" charset="-120"/>
              </a:rPr>
              <a:t>Custody Model</a:t>
            </a:r>
            <a:endParaRPr lang="en-US" sz="1300" dirty="0"/>
          </a:p>
        </p:txBody>
      </p:sp>
      <p:sp>
        <p:nvSpPr>
          <p:cNvPr id="18" name="Text 16"/>
          <p:cNvSpPr/>
          <p:nvPr/>
        </p:nvSpPr>
        <p:spPr>
          <a:xfrm>
            <a:off x="4031083" y="7496000"/>
            <a:ext cx="2819967" cy="1720118"/>
          </a:xfrm>
          <a:prstGeom prst="rect">
            <a:avLst/>
          </a:prstGeom>
          <a:noFill/>
          <a:ln/>
        </p:spPr>
        <p:txBody>
          <a:bodyPr wrap="square" lIns="0" tIns="0" rIns="0" bIns="0" rtlCol="0" anchor="t"/>
          <a:lstStyle/>
          <a:p>
            <a:pPr marL="0" indent="0" algn="ct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User stablecoin balances are managed through secure custody structures aligned with regulated frameworks, emphasizing asset security, transaction transparency, operational risk mitigation, and segregation of user funds.</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37679" y="422475"/>
            <a:ext cx="3415371" cy="426783"/>
          </a:xfrm>
          <a:prstGeom prst="rect">
            <a:avLst/>
          </a:prstGeom>
          <a:noFill/>
          <a:ln/>
        </p:spPr>
        <p:txBody>
          <a:bodyPr wrap="none" lIns="0" tIns="0" rIns="0" bIns="0" rtlCol="0" anchor="t"/>
          <a:lstStyle/>
          <a:p>
            <a:pPr marL="0" indent="0" algn="l">
              <a:lnSpc>
                <a:spcPts val="3350"/>
              </a:lnSpc>
              <a:buNone/>
            </a:pPr>
            <a:r>
              <a:rPr lang="en-US" sz="2650" b="1" dirty="0">
                <a:solidFill>
                  <a:srgbClr val="E8AC03"/>
                </a:solidFill>
                <a:latin typeface="Poppins Bold" pitchFamily="34" charset="0"/>
                <a:ea typeface="Poppins Bold" pitchFamily="34" charset="-122"/>
                <a:cs typeface="Poppins Bold" pitchFamily="34" charset="-120"/>
              </a:rPr>
              <a:t>Strategic Roadmap</a:t>
            </a:r>
            <a:endParaRPr lang="en-US" sz="2650" dirty="0"/>
          </a:p>
        </p:txBody>
      </p:sp>
      <p:sp>
        <p:nvSpPr>
          <p:cNvPr id="3" name="Text 1"/>
          <p:cNvSpPr/>
          <p:nvPr/>
        </p:nvSpPr>
        <p:spPr>
          <a:xfrm>
            <a:off x="537679" y="1156469"/>
            <a:ext cx="6486669"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is building a multi-layer financial ecosystem through structured, phased expansion — beginning with global spending and evolving into a full merchant-direct financial ecosystem.</a:t>
            </a:r>
            <a:endParaRPr lang="en-US" sz="1200" dirty="0"/>
          </a:p>
        </p:txBody>
      </p:sp>
      <p:sp>
        <p:nvSpPr>
          <p:cNvPr id="4" name="Shape 2"/>
          <p:cNvSpPr/>
          <p:nvPr/>
        </p:nvSpPr>
        <p:spPr>
          <a:xfrm>
            <a:off x="3771136" y="2066468"/>
            <a:ext cx="19693" cy="5168847"/>
          </a:xfrm>
          <a:prstGeom prst="roundRect">
            <a:avLst>
              <a:gd name="adj" fmla="val 1170198"/>
            </a:avLst>
          </a:prstGeom>
          <a:solidFill>
            <a:srgbClr val="3B3B3B"/>
          </a:solidFill>
          <a:ln/>
        </p:spPr>
      </p:sp>
      <p:sp>
        <p:nvSpPr>
          <p:cNvPr id="5" name="Shape 3"/>
          <p:cNvSpPr/>
          <p:nvPr/>
        </p:nvSpPr>
        <p:spPr>
          <a:xfrm>
            <a:off x="3166994" y="2229427"/>
            <a:ext cx="460876" cy="19693"/>
          </a:xfrm>
          <a:prstGeom prst="roundRect">
            <a:avLst>
              <a:gd name="adj" fmla="val 1170198"/>
            </a:avLst>
          </a:prstGeom>
          <a:solidFill>
            <a:srgbClr val="3B3B3B"/>
          </a:solidFill>
          <a:ln/>
        </p:spPr>
      </p:sp>
      <p:sp>
        <p:nvSpPr>
          <p:cNvPr id="6" name="Shape 4"/>
          <p:cNvSpPr/>
          <p:nvPr/>
        </p:nvSpPr>
        <p:spPr>
          <a:xfrm>
            <a:off x="3608177" y="2066468"/>
            <a:ext cx="345611" cy="345611"/>
          </a:xfrm>
          <a:prstGeom prst="roundRect">
            <a:avLst>
              <a:gd name="adj" fmla="val 66678"/>
            </a:avLst>
          </a:prstGeom>
          <a:solidFill>
            <a:srgbClr val="222222"/>
          </a:solidFill>
          <a:ln/>
        </p:spPr>
      </p:sp>
      <p:sp>
        <p:nvSpPr>
          <p:cNvPr id="7" name="Text 5"/>
          <p:cNvSpPr/>
          <p:nvPr/>
        </p:nvSpPr>
        <p:spPr>
          <a:xfrm>
            <a:off x="3678579" y="2111269"/>
            <a:ext cx="204807" cy="256008"/>
          </a:xfrm>
          <a:prstGeom prst="rect">
            <a:avLst/>
          </a:prstGeom>
          <a:noFill/>
          <a:ln/>
        </p:spPr>
        <p:txBody>
          <a:bodyPr wrap="none" lIns="0" tIns="0" rIns="0" bIns="0" rtlCol="0" anchor="t"/>
          <a:lstStyle/>
          <a:p>
            <a:pPr marL="0" indent="0" algn="ctr">
              <a:lnSpc>
                <a:spcPts val="1600"/>
              </a:lnSpc>
              <a:buNone/>
            </a:pPr>
            <a:r>
              <a:rPr lang="en-US" sz="1600" b="1" dirty="0">
                <a:solidFill>
                  <a:srgbClr val="D7D4CC"/>
                </a:solidFill>
                <a:latin typeface="Poppins Bold" pitchFamily="34" charset="0"/>
                <a:ea typeface="Poppins Bold" pitchFamily="34" charset="-122"/>
                <a:cs typeface="Poppins Bold" pitchFamily="34" charset="-120"/>
              </a:rPr>
              <a:t>1</a:t>
            </a:r>
            <a:endParaRPr lang="en-US" sz="1600" dirty="0"/>
          </a:p>
        </p:txBody>
      </p:sp>
      <p:sp>
        <p:nvSpPr>
          <p:cNvPr id="8" name="Text 6"/>
          <p:cNvSpPr/>
          <p:nvPr/>
        </p:nvSpPr>
        <p:spPr>
          <a:xfrm>
            <a:off x="964277" y="2119270"/>
            <a:ext cx="2048558" cy="213361"/>
          </a:xfrm>
          <a:prstGeom prst="rect">
            <a:avLst/>
          </a:prstGeom>
          <a:noFill/>
          <a:ln/>
        </p:spPr>
        <p:txBody>
          <a:bodyPr wrap="none" lIns="0" tIns="0" rIns="0" bIns="0" rtlCol="0" anchor="t"/>
          <a:lstStyle/>
          <a:p>
            <a:pPr marL="0" indent="0" algn="r">
              <a:lnSpc>
                <a:spcPts val="1650"/>
              </a:lnSpc>
              <a:buNone/>
            </a:pPr>
            <a:r>
              <a:rPr lang="en-US" sz="1300" b="1" dirty="0">
                <a:solidFill>
                  <a:srgbClr val="D7D4CC"/>
                </a:solidFill>
                <a:latin typeface="Poppins Bold" pitchFamily="34" charset="0"/>
                <a:ea typeface="Poppins Bold" pitchFamily="34" charset="-122"/>
                <a:cs typeface="Poppins Bold" pitchFamily="34" charset="-120"/>
              </a:rPr>
              <a:t>Phase 1: Global Payouts</a:t>
            </a:r>
            <a:endParaRPr lang="en-US" sz="1300" dirty="0"/>
          </a:p>
        </p:txBody>
      </p:sp>
      <p:sp>
        <p:nvSpPr>
          <p:cNvPr id="9" name="Text 7"/>
          <p:cNvSpPr/>
          <p:nvPr/>
        </p:nvSpPr>
        <p:spPr>
          <a:xfrm>
            <a:off x="537679" y="2424757"/>
            <a:ext cx="2475156" cy="1965849"/>
          </a:xfrm>
          <a:prstGeom prst="rect">
            <a:avLst/>
          </a:prstGeom>
          <a:noFill/>
          <a:ln/>
        </p:spPr>
        <p:txBody>
          <a:bodyPr wrap="square" lIns="0" tIns="0" rIns="0" bIns="0" rtlCol="0" anchor="t"/>
          <a:lstStyle/>
          <a:p>
            <a:pPr marL="0" indent="0" algn="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Stablecoin → Bank Transfer in 100+ countries. Transparent FX rates, reduced markup, faster settlement cycles. Use cases: freelancer salary withdrawals, rent payments, B2B vendor payments, cross-border supplier settlements.</a:t>
            </a:r>
            <a:endParaRPr lang="en-US" sz="1200" dirty="0"/>
          </a:p>
        </p:txBody>
      </p:sp>
      <p:sp>
        <p:nvSpPr>
          <p:cNvPr id="10" name="Shape 8"/>
          <p:cNvSpPr/>
          <p:nvPr/>
        </p:nvSpPr>
        <p:spPr>
          <a:xfrm>
            <a:off x="3934095" y="3151119"/>
            <a:ext cx="460876" cy="19693"/>
          </a:xfrm>
          <a:prstGeom prst="roundRect">
            <a:avLst>
              <a:gd name="adj" fmla="val 1170198"/>
            </a:avLst>
          </a:prstGeom>
          <a:solidFill>
            <a:srgbClr val="3B3B3B"/>
          </a:solidFill>
          <a:ln/>
        </p:spPr>
      </p:sp>
      <p:sp>
        <p:nvSpPr>
          <p:cNvPr id="11" name="Shape 9"/>
          <p:cNvSpPr/>
          <p:nvPr/>
        </p:nvSpPr>
        <p:spPr>
          <a:xfrm>
            <a:off x="3608177" y="2988160"/>
            <a:ext cx="345611" cy="345611"/>
          </a:xfrm>
          <a:prstGeom prst="roundRect">
            <a:avLst>
              <a:gd name="adj" fmla="val 66678"/>
            </a:avLst>
          </a:prstGeom>
          <a:solidFill>
            <a:srgbClr val="222222"/>
          </a:solidFill>
          <a:ln/>
        </p:spPr>
      </p:sp>
      <p:sp>
        <p:nvSpPr>
          <p:cNvPr id="12" name="Text 10"/>
          <p:cNvSpPr/>
          <p:nvPr/>
        </p:nvSpPr>
        <p:spPr>
          <a:xfrm>
            <a:off x="3678579" y="3032961"/>
            <a:ext cx="204807" cy="256008"/>
          </a:xfrm>
          <a:prstGeom prst="rect">
            <a:avLst/>
          </a:prstGeom>
          <a:noFill/>
          <a:ln/>
        </p:spPr>
        <p:txBody>
          <a:bodyPr wrap="none" lIns="0" tIns="0" rIns="0" bIns="0" rtlCol="0" anchor="t"/>
          <a:lstStyle/>
          <a:p>
            <a:pPr marL="0" indent="0" algn="ctr">
              <a:lnSpc>
                <a:spcPts val="1600"/>
              </a:lnSpc>
              <a:buNone/>
            </a:pPr>
            <a:r>
              <a:rPr lang="en-US" sz="1600" b="1" dirty="0">
                <a:solidFill>
                  <a:srgbClr val="D7D4CC"/>
                </a:solidFill>
                <a:latin typeface="Poppins Bold" pitchFamily="34" charset="0"/>
                <a:ea typeface="Poppins Bold" pitchFamily="34" charset="-122"/>
                <a:cs typeface="Poppins Bold" pitchFamily="34" charset="-120"/>
              </a:rPr>
              <a:t>2</a:t>
            </a:r>
            <a:endParaRPr lang="en-US" sz="1600" dirty="0"/>
          </a:p>
        </p:txBody>
      </p:sp>
      <p:sp>
        <p:nvSpPr>
          <p:cNvPr id="13" name="Text 11"/>
          <p:cNvSpPr/>
          <p:nvPr/>
        </p:nvSpPr>
        <p:spPr>
          <a:xfrm>
            <a:off x="4549130" y="3040962"/>
            <a:ext cx="2430108" cy="213361"/>
          </a:xfrm>
          <a:prstGeom prst="rect">
            <a:avLst/>
          </a:prstGeom>
          <a:noFill/>
          <a:ln/>
        </p:spPr>
        <p:txBody>
          <a:bodyPr wrap="none" lIns="0" tIns="0" rIns="0" bIns="0" rtlCol="0" anchor="t"/>
          <a:lstStyle/>
          <a:p>
            <a:pPr marL="0" indent="0" algn="l">
              <a:lnSpc>
                <a:spcPts val="1650"/>
              </a:lnSpc>
              <a:buNone/>
            </a:pPr>
            <a:r>
              <a:rPr lang="en-US" sz="1300" b="1" dirty="0">
                <a:solidFill>
                  <a:srgbClr val="D7D4CC"/>
                </a:solidFill>
                <a:latin typeface="Poppins Bold" pitchFamily="34" charset="0"/>
                <a:ea typeface="Poppins Bold" pitchFamily="34" charset="-122"/>
                <a:cs typeface="Poppins Bold" pitchFamily="34" charset="-120"/>
              </a:rPr>
              <a:t>Phase 2: USD IBAN Accounts</a:t>
            </a:r>
            <a:endParaRPr lang="en-US" sz="1300" dirty="0"/>
          </a:p>
        </p:txBody>
      </p:sp>
      <p:sp>
        <p:nvSpPr>
          <p:cNvPr id="14" name="Text 12"/>
          <p:cNvSpPr/>
          <p:nvPr/>
        </p:nvSpPr>
        <p:spPr>
          <a:xfrm>
            <a:off x="4549130" y="3346448"/>
            <a:ext cx="2475218" cy="1965849"/>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USD-denominated virtual bank accounts for every user. Receive international transfers, accept direct deposits, and operate globally without local USD banking restrictions. Particularly impactful for emerging market residents and digital nomads.</a:t>
            </a:r>
            <a:endParaRPr lang="en-US" sz="1200" dirty="0"/>
          </a:p>
        </p:txBody>
      </p:sp>
      <p:sp>
        <p:nvSpPr>
          <p:cNvPr id="15" name="Shape 13"/>
          <p:cNvSpPr/>
          <p:nvPr/>
        </p:nvSpPr>
        <p:spPr>
          <a:xfrm>
            <a:off x="3166994" y="4860775"/>
            <a:ext cx="460876" cy="19693"/>
          </a:xfrm>
          <a:prstGeom prst="roundRect">
            <a:avLst>
              <a:gd name="adj" fmla="val 1170198"/>
            </a:avLst>
          </a:prstGeom>
          <a:solidFill>
            <a:srgbClr val="3B3B3B"/>
          </a:solidFill>
          <a:ln/>
        </p:spPr>
      </p:sp>
      <p:sp>
        <p:nvSpPr>
          <p:cNvPr id="16" name="Shape 14"/>
          <p:cNvSpPr/>
          <p:nvPr/>
        </p:nvSpPr>
        <p:spPr>
          <a:xfrm>
            <a:off x="3608177" y="4697816"/>
            <a:ext cx="345611" cy="345611"/>
          </a:xfrm>
          <a:prstGeom prst="roundRect">
            <a:avLst>
              <a:gd name="adj" fmla="val 66678"/>
            </a:avLst>
          </a:prstGeom>
          <a:solidFill>
            <a:srgbClr val="222222"/>
          </a:solidFill>
          <a:ln/>
        </p:spPr>
      </p:sp>
      <p:sp>
        <p:nvSpPr>
          <p:cNvPr id="17" name="Text 15"/>
          <p:cNvSpPr/>
          <p:nvPr/>
        </p:nvSpPr>
        <p:spPr>
          <a:xfrm>
            <a:off x="3678579" y="4742617"/>
            <a:ext cx="204807" cy="256008"/>
          </a:xfrm>
          <a:prstGeom prst="rect">
            <a:avLst/>
          </a:prstGeom>
          <a:noFill/>
          <a:ln/>
        </p:spPr>
        <p:txBody>
          <a:bodyPr wrap="none" lIns="0" tIns="0" rIns="0" bIns="0" rtlCol="0" anchor="t"/>
          <a:lstStyle/>
          <a:p>
            <a:pPr marL="0" indent="0" algn="ctr">
              <a:lnSpc>
                <a:spcPts val="1600"/>
              </a:lnSpc>
              <a:buNone/>
            </a:pPr>
            <a:r>
              <a:rPr lang="en-US" sz="1600" b="1" dirty="0">
                <a:solidFill>
                  <a:srgbClr val="D7D4CC"/>
                </a:solidFill>
                <a:latin typeface="Poppins Bold" pitchFamily="34" charset="0"/>
                <a:ea typeface="Poppins Bold" pitchFamily="34" charset="-122"/>
                <a:cs typeface="Poppins Bold" pitchFamily="34" charset="-120"/>
              </a:rPr>
              <a:t>3</a:t>
            </a:r>
            <a:endParaRPr lang="en-US" sz="1600" dirty="0"/>
          </a:p>
        </p:txBody>
      </p:sp>
      <p:sp>
        <p:nvSpPr>
          <p:cNvPr id="18" name="Text 16"/>
          <p:cNvSpPr/>
          <p:nvPr/>
        </p:nvSpPr>
        <p:spPr>
          <a:xfrm>
            <a:off x="537679" y="4750618"/>
            <a:ext cx="2475156" cy="426722"/>
          </a:xfrm>
          <a:prstGeom prst="rect">
            <a:avLst/>
          </a:prstGeom>
          <a:noFill/>
          <a:ln/>
        </p:spPr>
        <p:txBody>
          <a:bodyPr wrap="square" lIns="0" tIns="0" rIns="0" bIns="0" rtlCol="0" anchor="t"/>
          <a:lstStyle/>
          <a:p>
            <a:pPr marL="0" indent="0" algn="r">
              <a:lnSpc>
                <a:spcPts val="1650"/>
              </a:lnSpc>
              <a:buNone/>
            </a:pPr>
            <a:r>
              <a:rPr lang="en-US" sz="1300" b="1" dirty="0">
                <a:solidFill>
                  <a:srgbClr val="D7D4CC"/>
                </a:solidFill>
                <a:latin typeface="Poppins Bold" pitchFamily="34" charset="0"/>
                <a:ea typeface="Poppins Bold" pitchFamily="34" charset="-122"/>
                <a:cs typeface="Poppins Bold" pitchFamily="34" charset="-120"/>
              </a:rPr>
              <a:t>Phase 3: Merchant Ecosystem</a:t>
            </a:r>
            <a:endParaRPr lang="en-US" sz="1300" dirty="0"/>
          </a:p>
        </p:txBody>
      </p:sp>
      <p:sp>
        <p:nvSpPr>
          <p:cNvPr id="19" name="Text 17"/>
          <p:cNvSpPr/>
          <p:nvPr/>
        </p:nvSpPr>
        <p:spPr>
          <a:xfrm>
            <a:off x="537679" y="5269466"/>
            <a:ext cx="2475156" cy="1965849"/>
          </a:xfrm>
          <a:prstGeom prst="rect">
            <a:avLst/>
          </a:prstGeom>
          <a:noFill/>
          <a:ln/>
        </p:spPr>
        <p:txBody>
          <a:bodyPr wrap="square" lIns="0" tIns="0" rIns="0" bIns="0" rtlCol="0" anchor="t"/>
          <a:lstStyle/>
          <a:p>
            <a:pPr marL="0" indent="0" algn="r">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Proprietary Point-of-Sale (PoS) infrastructure enabling closed-loop payments, reduced merchant fees, faster settlement, embedded checkout credit, and a loyalty &amp; rewards system creating a self-reinforcing financial environment.</a:t>
            </a:r>
            <a:endParaRPr lang="en-US" sz="1200" dirty="0"/>
          </a:p>
        </p:txBody>
      </p:sp>
      <p:sp>
        <p:nvSpPr>
          <p:cNvPr id="20" name="Text 18"/>
          <p:cNvSpPr/>
          <p:nvPr/>
        </p:nvSpPr>
        <p:spPr>
          <a:xfrm>
            <a:off x="768086" y="7580926"/>
            <a:ext cx="6256262" cy="737193"/>
          </a:xfrm>
          <a:prstGeom prst="rect">
            <a:avLst/>
          </a:prstGeom>
          <a:noFill/>
          <a:ln/>
        </p:spPr>
        <p:txBody>
          <a:bodyPr wrap="square" lIns="0" tIns="0" rIns="0" bIns="0" rtlCol="0" anchor="t"/>
          <a:lstStyle/>
          <a:p>
            <a:pPr marL="0" indent="0" algn="l">
              <a:lnSpc>
                <a:spcPts val="1900"/>
              </a:lnSpc>
              <a:buNone/>
            </a:pPr>
            <a:r>
              <a:rPr lang="en-US" sz="1200" dirty="0">
                <a:solidFill>
                  <a:srgbClr val="D7D4CC"/>
                </a:solidFill>
                <a:latin typeface="Raleway Medium" pitchFamily="34" charset="0"/>
                <a:ea typeface="Raleway Medium" pitchFamily="34" charset="-122"/>
                <a:cs typeface="Raleway Medium" pitchFamily="34" charset="-120"/>
              </a:rPr>
              <a:t>Xcentra begins with global spending. It expands into global payouts. It evolves into a merchant-direct financial ecosystem. The end vision: a borderless financial layer where digital dollars move as freely as information.</a:t>
            </a:r>
            <a:endParaRPr lang="en-US" sz="1200" dirty="0"/>
          </a:p>
        </p:txBody>
      </p:sp>
      <p:sp>
        <p:nvSpPr>
          <p:cNvPr id="21" name="Shape 19"/>
          <p:cNvSpPr/>
          <p:nvPr/>
        </p:nvSpPr>
        <p:spPr>
          <a:xfrm>
            <a:off x="537679" y="7408120"/>
            <a:ext cx="19693" cy="1082805"/>
          </a:xfrm>
          <a:prstGeom prst="rect">
            <a:avLst/>
          </a:prstGeom>
          <a:solidFill>
            <a:srgbClr val="E8AC03"/>
          </a:solidFill>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4543</Words>
  <Application>Microsoft Office PowerPoint</Application>
  <PresentationFormat>Custom</PresentationFormat>
  <Paragraphs>329</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Poppins Bold</vt:lpstr>
      <vt:lpstr>Raleway Medium</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User</dc:creator>
  <cp:lastModifiedBy>Neha Soni</cp:lastModifiedBy>
  <cp:revision>2</cp:revision>
  <dcterms:created xsi:type="dcterms:W3CDTF">2026-03-01T21:46:20Z</dcterms:created>
  <dcterms:modified xsi:type="dcterms:W3CDTF">2026-03-01T22:04:14Z</dcterms:modified>
</cp:coreProperties>
</file>